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1"/>
  </p:sldMasterIdLst>
  <p:sldIdLst>
    <p:sldId id="262" r:id="rId2"/>
  </p:sldIdLst>
  <p:sldSz cx="329184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168"/>
    <a:srgbClr val="007D92"/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6E83C-4828-433A-B482-CD573AB7B467}" v="1" dt="2025-03-25T12:49:05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50" d="100"/>
          <a:sy n="50" d="100"/>
        </p:scale>
        <p:origin x="2126" y="269"/>
      </p:cViewPr>
      <p:guideLst>
        <p:guide orient="horz" pos="518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693671"/>
            <a:ext cx="2468880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8644891"/>
            <a:ext cx="246888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876300"/>
            <a:ext cx="709803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876300"/>
            <a:ext cx="2088261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4103372"/>
            <a:ext cx="2839212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1014712"/>
            <a:ext cx="2839212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6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876301"/>
            <a:ext cx="2839212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4034791"/>
            <a:ext cx="13926025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6012180"/>
            <a:ext cx="13926025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4034791"/>
            <a:ext cx="1399460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6012180"/>
            <a:ext cx="1399460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1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2369821"/>
            <a:ext cx="1666494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2369821"/>
            <a:ext cx="1666494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876301"/>
            <a:ext cx="283921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4381500"/>
            <a:ext cx="283921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15255241"/>
            <a:ext cx="111099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emf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06575-9BCF-28C9-C357-497AE8EC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D351069-3906-30CB-E969-2480EA9E5C93}"/>
              </a:ext>
            </a:extLst>
          </p:cNvPr>
          <p:cNvGrpSpPr/>
          <p:nvPr/>
        </p:nvGrpSpPr>
        <p:grpSpPr>
          <a:xfrm>
            <a:off x="235500" y="2266079"/>
            <a:ext cx="32447400" cy="442023"/>
            <a:chOff x="681956" y="1765297"/>
            <a:chExt cx="31966998" cy="442431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1526E36-C325-5841-9AD5-158FEC71DF00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4CBA68C-E67D-3736-058B-5513EC6F7262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Compliance options view</a:t>
              </a: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FDB1DB2B-311D-47F6-D038-F13180B919D8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Connected Machine agent architecture</a:t>
              </a:r>
            </a:p>
          </p:txBody>
        </p:sp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CD462D9-0ED8-85D6-11B1-1FF206C115DA}"/>
              </a:ext>
            </a:extLst>
          </p:cNvPr>
          <p:cNvGrpSpPr/>
          <p:nvPr/>
        </p:nvGrpSpPr>
        <p:grpSpPr>
          <a:xfrm>
            <a:off x="22457890" y="2918633"/>
            <a:ext cx="10221450" cy="5061031"/>
            <a:chOff x="215733" y="951229"/>
            <a:chExt cx="11760531" cy="5406618"/>
          </a:xfrm>
        </p:grpSpPr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0688400F-DC54-0BDA-5691-2D9E384D85B9}"/>
                </a:ext>
              </a:extLst>
            </p:cNvPr>
            <p:cNvGrpSpPr/>
            <p:nvPr/>
          </p:nvGrpSpPr>
          <p:grpSpPr>
            <a:xfrm>
              <a:off x="215733" y="1566648"/>
              <a:ext cx="11760531" cy="4791199"/>
              <a:chOff x="214209" y="1787577"/>
              <a:chExt cx="11760531" cy="4791199"/>
            </a:xfrm>
          </p:grpSpPr>
          <p:sp>
            <p:nvSpPr>
              <p:cNvPr id="820" name="Rectangle: Rounded Corners 819">
                <a:extLst>
                  <a:ext uri="{FF2B5EF4-FFF2-40B4-BE49-F238E27FC236}">
                    <a16:creationId xmlns:a16="http://schemas.microsoft.com/office/drawing/2014/main" id="{621357E2-00A3-9797-025D-33CB6D38FA5D}"/>
                  </a:ext>
                </a:extLst>
              </p:cNvPr>
              <p:cNvSpPr/>
              <p:nvPr/>
            </p:nvSpPr>
            <p:spPr bwMode="auto">
              <a:xfrm>
                <a:off x="7026770" y="1787577"/>
                <a:ext cx="4947970" cy="4785062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75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821" name="Rectangle: Rounded Corners 820">
                <a:extLst>
                  <a:ext uri="{FF2B5EF4-FFF2-40B4-BE49-F238E27FC236}">
                    <a16:creationId xmlns:a16="http://schemas.microsoft.com/office/drawing/2014/main" id="{7A2950D7-5840-7AF5-C551-1DBE45D9760F}"/>
                  </a:ext>
                </a:extLst>
              </p:cNvPr>
              <p:cNvSpPr/>
              <p:nvPr/>
            </p:nvSpPr>
            <p:spPr bwMode="auto">
              <a:xfrm>
                <a:off x="7945705" y="3129615"/>
                <a:ext cx="3231168" cy="302571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Resource Manager (ARM)</a:t>
                </a:r>
              </a:p>
            </p:txBody>
          </p:sp>
          <p:sp>
            <p:nvSpPr>
              <p:cNvPr id="822" name="Rectangle: Rounded Corners 821">
                <a:extLst>
                  <a:ext uri="{FF2B5EF4-FFF2-40B4-BE49-F238E27FC236}">
                    <a16:creationId xmlns:a16="http://schemas.microsoft.com/office/drawing/2014/main" id="{F8DC0AA5-E631-11FA-4BCD-52CF30596AA3}"/>
                  </a:ext>
                </a:extLst>
              </p:cNvPr>
              <p:cNvSpPr/>
              <p:nvPr/>
            </p:nvSpPr>
            <p:spPr bwMode="auto">
              <a:xfrm>
                <a:off x="214209" y="1793714"/>
                <a:ext cx="5726854" cy="478506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Arc Connected Machine Agent</a:t>
                </a: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  <a:p>
                <a:pPr defTabSz="761995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Configuration passed to the Agent:</a:t>
                </a:r>
              </a:p>
              <a:p>
                <a:pPr marL="142874" indent="-142874" defTabSz="761995"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Subscription and resource group</a:t>
                </a:r>
              </a:p>
              <a:p>
                <a:pPr marL="142874" indent="-142874" defTabSz="761995"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Region to store metadata</a:t>
                </a:r>
              </a:p>
              <a:p>
                <a:pPr marL="142874" indent="-142874" defTabSz="761995"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Network options (direct, proxy, or private link)</a:t>
                </a:r>
              </a:p>
              <a:p>
                <a:pPr marL="142874" indent="-142874" defTabSz="761995"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Credential to onboard (device login, AAD token, or SPN)</a:t>
                </a:r>
              </a:p>
            </p:txBody>
          </p:sp>
          <p:sp>
            <p:nvSpPr>
              <p:cNvPr id="823" name="Rectangle: Rounded Corners 822">
                <a:extLst>
                  <a:ext uri="{FF2B5EF4-FFF2-40B4-BE49-F238E27FC236}">
                    <a16:creationId xmlns:a16="http://schemas.microsoft.com/office/drawing/2014/main" id="{0EDF51CC-DE7A-6E80-AC84-06ADE051AA87}"/>
                  </a:ext>
                </a:extLst>
              </p:cNvPr>
              <p:cNvSpPr/>
              <p:nvPr/>
            </p:nvSpPr>
            <p:spPr bwMode="auto">
              <a:xfrm>
                <a:off x="567068" y="3344886"/>
                <a:ext cx="5022108" cy="69776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Hybrid Instance Metadata Service (HIMDS)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</a:br>
                <a:endPara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Handles managed identity and metadata sync (heartbeats</a:t>
                </a: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824" name="Rectangle: Rounded Corners 823">
                <a:extLst>
                  <a:ext uri="{FF2B5EF4-FFF2-40B4-BE49-F238E27FC236}">
                    <a16:creationId xmlns:a16="http://schemas.microsoft.com/office/drawing/2014/main" id="{CC2E2553-B0EF-8617-66BF-690B42231063}"/>
                  </a:ext>
                </a:extLst>
              </p:cNvPr>
              <p:cNvSpPr/>
              <p:nvPr/>
            </p:nvSpPr>
            <p:spPr bwMode="auto">
              <a:xfrm>
                <a:off x="567069" y="4152159"/>
                <a:ext cx="5022108" cy="69776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Guest Configuration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</a:br>
                <a:endPara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Provides In-Guest Policy and Guest Configuration functionality, such as assessing whether the machine complies with required policies</a:t>
                </a:r>
              </a:p>
            </p:txBody>
          </p:sp>
          <p:grpSp>
            <p:nvGrpSpPr>
              <p:cNvPr id="825" name="Group 824">
                <a:extLst>
                  <a:ext uri="{FF2B5EF4-FFF2-40B4-BE49-F238E27FC236}">
                    <a16:creationId xmlns:a16="http://schemas.microsoft.com/office/drawing/2014/main" id="{D45409D8-F415-AD39-4921-9F30FC310CE5}"/>
                  </a:ext>
                </a:extLst>
              </p:cNvPr>
              <p:cNvGrpSpPr/>
              <p:nvPr/>
            </p:nvGrpSpPr>
            <p:grpSpPr>
              <a:xfrm>
                <a:off x="567068" y="4959432"/>
                <a:ext cx="5022109" cy="1315078"/>
                <a:chOff x="1437032" y="4800003"/>
                <a:chExt cx="5022109" cy="1315078"/>
              </a:xfrm>
            </p:grpSpPr>
            <p:sp>
              <p:nvSpPr>
                <p:cNvPr id="1233" name="Rectangle: Rounded Corners 1232">
                  <a:extLst>
                    <a:ext uri="{FF2B5EF4-FFF2-40B4-BE49-F238E27FC236}">
                      <a16:creationId xmlns:a16="http://schemas.microsoft.com/office/drawing/2014/main" id="{8942121A-9076-8E91-9B48-04AFADE00230}"/>
                    </a:ext>
                  </a:extLst>
                </p:cNvPr>
                <p:cNvSpPr/>
                <p:nvPr/>
              </p:nvSpPr>
              <p:spPr bwMode="auto">
                <a:xfrm>
                  <a:off x="1437032" y="4800003"/>
                  <a:ext cx="5022109" cy="1315078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Extension Manager</a:t>
                  </a:r>
                </a:p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endParaRPr>
                </a:p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Manages VM extensions, including install, uninstall, and upgrade</a:t>
                  </a:r>
                </a:p>
              </p:txBody>
            </p:sp>
            <p:grpSp>
              <p:nvGrpSpPr>
                <p:cNvPr id="1234" name="Group 1233">
                  <a:extLst>
                    <a:ext uri="{FF2B5EF4-FFF2-40B4-BE49-F238E27FC236}">
                      <a16:creationId xmlns:a16="http://schemas.microsoft.com/office/drawing/2014/main" id="{C643E4D1-5852-EB62-3E0B-C62140A70A74}"/>
                    </a:ext>
                  </a:extLst>
                </p:cNvPr>
                <p:cNvGrpSpPr/>
                <p:nvPr/>
              </p:nvGrpSpPr>
              <p:grpSpPr>
                <a:xfrm>
                  <a:off x="1623864" y="5569208"/>
                  <a:ext cx="4648443" cy="475203"/>
                  <a:chOff x="1528837" y="5564128"/>
                  <a:chExt cx="5396454" cy="475203"/>
                </a:xfrm>
              </p:grpSpPr>
              <p:sp>
                <p:nvSpPr>
                  <p:cNvPr id="1235" name="Rectangle: Rounded Corners 1234">
                    <a:extLst>
                      <a:ext uri="{FF2B5EF4-FFF2-40B4-BE49-F238E27FC236}">
                        <a16:creationId xmlns:a16="http://schemas.microsoft.com/office/drawing/2014/main" id="{D59F8F3F-60A2-8AA7-43B0-2F2A9F2C8D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8837" y="5564128"/>
                    <a:ext cx="1755648" cy="47417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243A5E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77705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900" kern="0" dirty="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Custom Script</a:t>
                    </a:r>
                    <a:endParaRPr lang="en-US" sz="6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endParaRPr>
                  </a:p>
                </p:txBody>
              </p:sp>
              <p:sp>
                <p:nvSpPr>
                  <p:cNvPr id="1236" name="Rectangle: Rounded Corners 1235">
                    <a:extLst>
                      <a:ext uri="{FF2B5EF4-FFF2-40B4-BE49-F238E27FC236}">
                        <a16:creationId xmlns:a16="http://schemas.microsoft.com/office/drawing/2014/main" id="{B3197D10-7124-9B48-7E4C-FFB341DA6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8516" y="5564128"/>
                    <a:ext cx="1756775" cy="47417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243A5E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77705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900" kern="0" dirty="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Azure Monitor Agent (AMA)</a:t>
                    </a:r>
                  </a:p>
                </p:txBody>
              </p:sp>
              <p:sp>
                <p:nvSpPr>
                  <p:cNvPr id="1237" name="Rectangle: Rounded Corners 1236">
                    <a:extLst>
                      <a:ext uri="{FF2B5EF4-FFF2-40B4-BE49-F238E27FC236}">
                        <a16:creationId xmlns:a16="http://schemas.microsoft.com/office/drawing/2014/main" id="{C63F57E8-77E7-942D-B066-A7BA10AF11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48113" y="5565154"/>
                    <a:ext cx="1756775" cy="47417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243A5E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77705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 kern="0" dirty="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Microsoft Defender for Endpoint (MDE)</a:t>
                    </a:r>
                    <a:endParaRPr lang="en-US" sz="5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endParaRPr>
                  </a:p>
                </p:txBody>
              </p:sp>
            </p:grpSp>
          </p:grpSp>
          <p:cxnSp>
            <p:nvCxnSpPr>
              <p:cNvPr id="826" name="Connector: Elbow 825">
                <a:extLst>
                  <a:ext uri="{FF2B5EF4-FFF2-40B4-BE49-F238E27FC236}">
                    <a16:creationId xmlns:a16="http://schemas.microsoft.com/office/drawing/2014/main" id="{7969F91A-D80C-27CF-3E0E-EDD7348FAE5A}"/>
                  </a:ext>
                </a:extLst>
              </p:cNvPr>
              <p:cNvCxnSpPr>
                <a:cxnSpLocks/>
                <a:stCxn id="823" idx="1"/>
                <a:endCxn id="824" idx="1"/>
              </p:cNvCxnSpPr>
              <p:nvPr/>
            </p:nvCxnSpPr>
            <p:spPr>
              <a:xfrm rot="10800000" flipH="1" flipV="1">
                <a:off x="567067" y="3693766"/>
                <a:ext cx="1" cy="807273"/>
              </a:xfrm>
              <a:prstGeom prst="bentConnector3">
                <a:avLst>
                  <a:gd name="adj1" fmla="val -22860000000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827" name="Connector: Elbow 826">
                <a:extLst>
                  <a:ext uri="{FF2B5EF4-FFF2-40B4-BE49-F238E27FC236}">
                    <a16:creationId xmlns:a16="http://schemas.microsoft.com/office/drawing/2014/main" id="{41BC47F5-BEFA-E4A4-E625-D2DEAAC41A8A}"/>
                  </a:ext>
                </a:extLst>
              </p:cNvPr>
              <p:cNvCxnSpPr>
                <a:cxnSpLocks/>
                <a:stCxn id="1233" idx="1"/>
                <a:endCxn id="824" idx="1"/>
              </p:cNvCxnSpPr>
              <p:nvPr/>
            </p:nvCxnSpPr>
            <p:spPr>
              <a:xfrm rot="10800000" flipH="1">
                <a:off x="567067" y="4501041"/>
                <a:ext cx="1" cy="1115931"/>
              </a:xfrm>
              <a:prstGeom prst="bentConnector3">
                <a:avLst>
                  <a:gd name="adj1" fmla="val -22860000000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triangle"/>
                <a:tailEnd type="triangle"/>
              </a:ln>
              <a:effectLst/>
            </p:spPr>
          </p:cxnSp>
          <p:pic>
            <p:nvPicPr>
              <p:cNvPr id="828" name="Graphic 827">
                <a:extLst>
                  <a:ext uri="{FF2B5EF4-FFF2-40B4-BE49-F238E27FC236}">
                    <a16:creationId xmlns:a16="http://schemas.microsoft.com/office/drawing/2014/main" id="{6F4FA672-398B-78BD-848A-61687A1F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56494" y="3342966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829" name="Group 828">
                <a:extLst>
                  <a:ext uri="{FF2B5EF4-FFF2-40B4-BE49-F238E27FC236}">
                    <a16:creationId xmlns:a16="http://schemas.microsoft.com/office/drawing/2014/main" id="{F36AFED7-E3C3-292F-7B68-3142D4F6464A}"/>
                  </a:ext>
                </a:extLst>
              </p:cNvPr>
              <p:cNvGrpSpPr/>
              <p:nvPr/>
            </p:nvGrpSpPr>
            <p:grpSpPr>
              <a:xfrm>
                <a:off x="8573737" y="3931275"/>
                <a:ext cx="1975104" cy="2119462"/>
                <a:chOff x="8512444" y="3535021"/>
                <a:chExt cx="1975104" cy="2119462"/>
              </a:xfrm>
            </p:grpSpPr>
            <p:sp>
              <p:nvSpPr>
                <p:cNvPr id="1229" name="Rectangle: Rounded Corners 1228">
                  <a:extLst>
                    <a:ext uri="{FF2B5EF4-FFF2-40B4-BE49-F238E27FC236}">
                      <a16:creationId xmlns:a16="http://schemas.microsoft.com/office/drawing/2014/main" id="{C799128A-A59D-4599-BC33-73E7E9413B64}"/>
                    </a:ext>
                  </a:extLst>
                </p:cNvPr>
                <p:cNvSpPr/>
                <p:nvPr/>
              </p:nvSpPr>
              <p:spPr bwMode="auto">
                <a:xfrm>
                  <a:off x="8512444" y="3535021"/>
                  <a:ext cx="1975104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Hybrid Compute</a:t>
                  </a:r>
                </a:p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resource provider</a:t>
                  </a:r>
                </a:p>
              </p:txBody>
            </p:sp>
            <p:sp>
              <p:nvSpPr>
                <p:cNvPr id="1230" name="Rectangle: Rounded Corners 1229">
                  <a:extLst>
                    <a:ext uri="{FF2B5EF4-FFF2-40B4-BE49-F238E27FC236}">
                      <a16:creationId xmlns:a16="http://schemas.microsoft.com/office/drawing/2014/main" id="{E8BC17AC-A3E3-823A-49C8-2474B7AB5FAD}"/>
                    </a:ext>
                  </a:extLst>
                </p:cNvPr>
                <p:cNvSpPr/>
                <p:nvPr/>
              </p:nvSpPr>
              <p:spPr bwMode="auto">
                <a:xfrm>
                  <a:off x="8512444" y="4059470"/>
                  <a:ext cx="1975104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Hybrid Connectivity resource provider</a:t>
                  </a:r>
                </a:p>
              </p:txBody>
            </p:sp>
            <p:sp>
              <p:nvSpPr>
                <p:cNvPr id="1231" name="Rectangle: Rounded Corners 1230">
                  <a:extLst>
                    <a:ext uri="{FF2B5EF4-FFF2-40B4-BE49-F238E27FC236}">
                      <a16:creationId xmlns:a16="http://schemas.microsoft.com/office/drawing/2014/main" id="{DC0ED452-01A9-7AB4-393B-853F30E9F721}"/>
                    </a:ext>
                  </a:extLst>
                </p:cNvPr>
                <p:cNvSpPr/>
                <p:nvPr/>
              </p:nvSpPr>
              <p:spPr bwMode="auto">
                <a:xfrm>
                  <a:off x="8512444" y="4619888"/>
                  <a:ext cx="1975104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Guest Configuration</a:t>
                  </a:r>
                </a:p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resource provider</a:t>
                  </a:r>
                </a:p>
              </p:txBody>
            </p:sp>
            <p:sp>
              <p:nvSpPr>
                <p:cNvPr id="1232" name="Rectangle: Rounded Corners 1231">
                  <a:extLst>
                    <a:ext uri="{FF2B5EF4-FFF2-40B4-BE49-F238E27FC236}">
                      <a16:creationId xmlns:a16="http://schemas.microsoft.com/office/drawing/2014/main" id="{4BD4F6BD-E457-AC44-7D17-6FE07E2A0A24}"/>
                    </a:ext>
                  </a:extLst>
                </p:cNvPr>
                <p:cNvSpPr/>
                <p:nvPr/>
              </p:nvSpPr>
              <p:spPr bwMode="auto">
                <a:xfrm>
                  <a:off x="8516085" y="5180306"/>
                  <a:ext cx="1971463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Azure Monitor </a:t>
                  </a:r>
                  <a:b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</a:b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multiple resource provider</a:t>
                  </a:r>
                </a:p>
              </p:txBody>
            </p:sp>
          </p:grpSp>
          <p:cxnSp>
            <p:nvCxnSpPr>
              <p:cNvPr id="830" name="Connector: Elbow 829">
                <a:extLst>
                  <a:ext uri="{FF2B5EF4-FFF2-40B4-BE49-F238E27FC236}">
                    <a16:creationId xmlns:a16="http://schemas.microsoft.com/office/drawing/2014/main" id="{E482ADD1-55FF-E576-7A74-E1ACFCF2F582}"/>
                  </a:ext>
                </a:extLst>
              </p:cNvPr>
              <p:cNvCxnSpPr>
                <a:cxnSpLocks/>
                <a:stCxn id="1233" idx="3"/>
              </p:cNvCxnSpPr>
              <p:nvPr/>
            </p:nvCxnSpPr>
            <p:spPr>
              <a:xfrm flipV="1">
                <a:off x="5589177" y="5404430"/>
                <a:ext cx="2984560" cy="212541"/>
              </a:xfrm>
              <a:prstGeom prst="bentConnector3">
                <a:avLst>
                  <a:gd name="adj1" fmla="val 14839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1227" name="Rectangle: Rounded Corners 1226">
                <a:extLst>
                  <a:ext uri="{FF2B5EF4-FFF2-40B4-BE49-F238E27FC236}">
                    <a16:creationId xmlns:a16="http://schemas.microsoft.com/office/drawing/2014/main" id="{2C6F6FF7-45A1-5740-E188-EE3BB545CC8B}"/>
                  </a:ext>
                </a:extLst>
              </p:cNvPr>
              <p:cNvSpPr/>
              <p:nvPr/>
            </p:nvSpPr>
            <p:spPr bwMode="auto">
              <a:xfrm>
                <a:off x="7945704" y="2253380"/>
                <a:ext cx="1554480" cy="79290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Microsoft Entra ID</a:t>
                </a:r>
              </a:p>
            </p:txBody>
          </p:sp>
          <p:pic>
            <p:nvPicPr>
              <p:cNvPr id="1216" name="Graphic 1215" descr="Server icon">
                <a:extLst>
                  <a:ext uri="{FF2B5EF4-FFF2-40B4-BE49-F238E27FC236}">
                    <a16:creationId xmlns:a16="http://schemas.microsoft.com/office/drawing/2014/main" id="{4891B289-EA6E-8399-4BF6-22C4FA50E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94396" y="190444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17" name="Rectangle: Rounded Corners 1216">
                <a:extLst>
                  <a:ext uri="{FF2B5EF4-FFF2-40B4-BE49-F238E27FC236}">
                    <a16:creationId xmlns:a16="http://schemas.microsoft.com/office/drawing/2014/main" id="{25D46A79-7A17-422D-DE28-59D6E0144B87}"/>
                  </a:ext>
                </a:extLst>
              </p:cNvPr>
              <p:cNvSpPr/>
              <p:nvPr/>
            </p:nvSpPr>
            <p:spPr bwMode="auto">
              <a:xfrm>
                <a:off x="9621155" y="2251843"/>
                <a:ext cx="1555719" cy="79290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portal</a:t>
                </a: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CLI / PowerShell</a:t>
                </a: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SDK</a:t>
                </a:r>
              </a:p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REST API</a:t>
                </a:r>
              </a:p>
            </p:txBody>
          </p:sp>
          <p:cxnSp>
            <p:nvCxnSpPr>
              <p:cNvPr id="1218" name="Straight Arrow Connector 1217">
                <a:extLst>
                  <a:ext uri="{FF2B5EF4-FFF2-40B4-BE49-F238E27FC236}">
                    <a16:creationId xmlns:a16="http://schemas.microsoft.com/office/drawing/2014/main" id="{2AFD4D86-0EBC-C157-B3FD-454777982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2343" y="5965725"/>
                <a:ext cx="317139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219" name="Connector: Elbow 1218">
                <a:extLst>
                  <a:ext uri="{FF2B5EF4-FFF2-40B4-BE49-F238E27FC236}">
                    <a16:creationId xmlns:a16="http://schemas.microsoft.com/office/drawing/2014/main" id="{8FA9FE52-BEAC-410A-2C53-5293103EFE2A}"/>
                  </a:ext>
                </a:extLst>
              </p:cNvPr>
              <p:cNvCxnSpPr>
                <a:cxnSpLocks/>
                <a:stCxn id="824" idx="3"/>
                <a:endCxn id="1231" idx="1"/>
              </p:cNvCxnSpPr>
              <p:nvPr/>
            </p:nvCxnSpPr>
            <p:spPr>
              <a:xfrm>
                <a:off x="5589177" y="4501040"/>
                <a:ext cx="2984560" cy="752191"/>
              </a:xfrm>
              <a:prstGeom prst="bentConnector3">
                <a:avLst>
                  <a:gd name="adj1" fmla="val 15044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220" name="Connector: Elbow 1219">
                <a:extLst>
                  <a:ext uri="{FF2B5EF4-FFF2-40B4-BE49-F238E27FC236}">
                    <a16:creationId xmlns:a16="http://schemas.microsoft.com/office/drawing/2014/main" id="{D05FB5FF-7729-B5C8-1EE3-C248F56DB222}"/>
                  </a:ext>
                </a:extLst>
              </p:cNvPr>
              <p:cNvCxnSpPr>
                <a:cxnSpLocks/>
                <a:endCxn id="1230" idx="1"/>
              </p:cNvCxnSpPr>
              <p:nvPr/>
            </p:nvCxnSpPr>
            <p:spPr>
              <a:xfrm>
                <a:off x="5589175" y="3869761"/>
                <a:ext cx="2984562" cy="823052"/>
              </a:xfrm>
              <a:prstGeom prst="bentConnector3">
                <a:avLst>
                  <a:gd name="adj1" fmla="val 17235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221" name="Connector: Elbow 1220">
                <a:extLst>
                  <a:ext uri="{FF2B5EF4-FFF2-40B4-BE49-F238E27FC236}">
                    <a16:creationId xmlns:a16="http://schemas.microsoft.com/office/drawing/2014/main" id="{CEA32F00-E35E-525C-E799-0A68E1877E84}"/>
                  </a:ext>
                </a:extLst>
              </p:cNvPr>
              <p:cNvCxnSpPr>
                <a:cxnSpLocks/>
                <a:stCxn id="823" idx="3"/>
                <a:endCxn id="1229" idx="1"/>
              </p:cNvCxnSpPr>
              <p:nvPr/>
            </p:nvCxnSpPr>
            <p:spPr>
              <a:xfrm>
                <a:off x="5589176" y="3693767"/>
                <a:ext cx="2984561" cy="474597"/>
              </a:xfrm>
              <a:prstGeom prst="bentConnector3">
                <a:avLst>
                  <a:gd name="adj1" fmla="val 19788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222" name="Connector: Elbow 1221">
                <a:extLst>
                  <a:ext uri="{FF2B5EF4-FFF2-40B4-BE49-F238E27FC236}">
                    <a16:creationId xmlns:a16="http://schemas.microsoft.com/office/drawing/2014/main" id="{8EA32548-6925-9947-4021-287797415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9176" y="2445941"/>
                <a:ext cx="2356529" cy="1109124"/>
              </a:xfrm>
              <a:prstGeom prst="bentConnector3">
                <a:avLst>
                  <a:gd name="adj1" fmla="val 24739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223" name="Connector: Elbow 1222">
                <a:extLst>
                  <a:ext uri="{FF2B5EF4-FFF2-40B4-BE49-F238E27FC236}">
                    <a16:creationId xmlns:a16="http://schemas.microsoft.com/office/drawing/2014/main" id="{D28DB233-7050-B07F-2FAC-CCA4FDCDF2C9}"/>
                  </a:ext>
                </a:extLst>
              </p:cNvPr>
              <p:cNvCxnSpPr>
                <a:cxnSpLocks/>
                <a:stCxn id="1227" idx="1"/>
                <a:endCxn id="1229" idx="0"/>
              </p:cNvCxnSpPr>
              <p:nvPr/>
            </p:nvCxnSpPr>
            <p:spPr>
              <a:xfrm rot="10800000" flipH="1" flipV="1">
                <a:off x="7945703" y="2649835"/>
                <a:ext cx="1615585" cy="1281440"/>
              </a:xfrm>
              <a:prstGeom prst="bentConnector4">
                <a:avLst>
                  <a:gd name="adj1" fmla="val -14150"/>
                  <a:gd name="adj2" fmla="val 89893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1224" name="Rectangle: Rounded Corners 1223">
                <a:extLst>
                  <a:ext uri="{FF2B5EF4-FFF2-40B4-BE49-F238E27FC236}">
                    <a16:creationId xmlns:a16="http://schemas.microsoft.com/office/drawing/2014/main" id="{AA2C1858-8FCC-C301-098C-FD372DCC4611}"/>
                  </a:ext>
                </a:extLst>
              </p:cNvPr>
              <p:cNvSpPr/>
              <p:nvPr/>
            </p:nvSpPr>
            <p:spPr bwMode="auto">
              <a:xfrm>
                <a:off x="6738513" y="2115459"/>
                <a:ext cx="685885" cy="4374977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HTTPS</a:t>
                </a:r>
                <a:br>
                  <a:rPr lang="en-US" sz="7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</a:br>
                <a:r>
                  <a:rPr lang="en-US" sz="7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443</a:t>
                </a:r>
              </a:p>
            </p:txBody>
          </p:sp>
          <p:sp>
            <p:nvSpPr>
              <p:cNvPr id="1225" name="TextBox 1224">
                <a:extLst>
                  <a:ext uri="{FF2B5EF4-FFF2-40B4-BE49-F238E27FC236}">
                    <a16:creationId xmlns:a16="http://schemas.microsoft.com/office/drawing/2014/main" id="{B7169457-7D06-0E4D-F714-BBA3A6AE1D12}"/>
                  </a:ext>
                </a:extLst>
              </p:cNvPr>
              <p:cNvSpPr txBox="1"/>
              <p:nvPr/>
            </p:nvSpPr>
            <p:spPr>
              <a:xfrm>
                <a:off x="7712354" y="3605527"/>
                <a:ext cx="2016276" cy="21402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995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Authentication &amp; Authorization</a:t>
                </a:r>
              </a:p>
            </p:txBody>
          </p:sp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F408E093-B244-C841-C795-88704CB69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70644" y="1828328"/>
                <a:ext cx="517998" cy="517998"/>
              </a:xfrm>
              <a:prstGeom prst="rect">
                <a:avLst/>
              </a:prstGeom>
            </p:spPr>
          </p:pic>
        </p:grpSp>
        <p:pic>
          <p:nvPicPr>
            <p:cNvPr id="816" name="Graphic 815" descr="User">
              <a:extLst>
                <a:ext uri="{FF2B5EF4-FFF2-40B4-BE49-F238E27FC236}">
                  <a16:creationId xmlns:a16="http://schemas.microsoft.com/office/drawing/2014/main" id="{AAEEC0E4-C1DA-8496-DEC8-E6F41F012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6266" y="951229"/>
              <a:ext cx="550979" cy="550979"/>
            </a:xfrm>
            <a:prstGeom prst="rect">
              <a:avLst/>
            </a:prstGeom>
          </p:spPr>
        </p:pic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FABB80C6-C0E9-D025-71C5-6826706EDDBA}"/>
                </a:ext>
              </a:extLst>
            </p:cNvPr>
            <p:cNvSpPr txBox="1"/>
            <p:nvPr/>
          </p:nvSpPr>
          <p:spPr>
            <a:xfrm>
              <a:off x="7306164" y="1008140"/>
              <a:ext cx="2571971" cy="2304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995">
                <a:defRPr/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management interface</a:t>
              </a:r>
            </a:p>
          </p:txBody>
        </p:sp>
        <p:cxnSp>
          <p:nvCxnSpPr>
            <p:cNvPr id="818" name="Connector: Elbow 817">
              <a:extLst>
                <a:ext uri="{FF2B5EF4-FFF2-40B4-BE49-F238E27FC236}">
                  <a16:creationId xmlns:a16="http://schemas.microsoft.com/office/drawing/2014/main" id="{44EAC1A5-52BF-7E4B-53AC-1A4E213CA52A}"/>
                </a:ext>
              </a:extLst>
            </p:cNvPr>
            <p:cNvCxnSpPr>
              <a:cxnSpLocks/>
              <a:endCxn id="1217" idx="0"/>
            </p:cNvCxnSpPr>
            <p:nvPr/>
          </p:nvCxnSpPr>
          <p:spPr>
            <a:xfrm>
              <a:off x="6727245" y="1243487"/>
              <a:ext cx="3673295" cy="787426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29C53C58-19CA-7F3E-518A-867906BAAFE2}"/>
                </a:ext>
              </a:extLst>
            </p:cNvPr>
            <p:cNvSpPr txBox="1"/>
            <p:nvPr/>
          </p:nvSpPr>
          <p:spPr>
            <a:xfrm>
              <a:off x="6181644" y="1459593"/>
              <a:ext cx="550981" cy="2304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995">
                <a:defRPr/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ITOps</a:t>
              </a:r>
            </a:p>
          </p:txBody>
        </p: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DAB52BBF-B8CA-AA61-AA22-A9214F863EAB}"/>
              </a:ext>
            </a:extLst>
          </p:cNvPr>
          <p:cNvGrpSpPr/>
          <p:nvPr/>
        </p:nvGrpSpPr>
        <p:grpSpPr>
          <a:xfrm>
            <a:off x="235500" y="8813706"/>
            <a:ext cx="32447400" cy="442023"/>
            <a:chOff x="681956" y="1765297"/>
            <a:chExt cx="31966998" cy="442431"/>
          </a:xfrm>
        </p:grpSpPr>
        <p:sp>
          <p:nvSpPr>
            <p:cNvPr id="1239" name="Rectangle: Rounded Corners 1238">
              <a:extLst>
                <a:ext uri="{FF2B5EF4-FFF2-40B4-BE49-F238E27FC236}">
                  <a16:creationId xmlns:a16="http://schemas.microsoft.com/office/drawing/2014/main" id="{D796516A-1459-AE6A-BCEA-E96AB4AABE09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Identity and access management</a:t>
              </a:r>
            </a:p>
          </p:txBody>
        </p:sp>
        <p:sp>
          <p:nvSpPr>
            <p:cNvPr id="1240" name="Rectangle: Rounded Corners 1239">
              <a:extLst>
                <a:ext uri="{FF2B5EF4-FFF2-40B4-BE49-F238E27FC236}">
                  <a16:creationId xmlns:a16="http://schemas.microsoft.com/office/drawing/2014/main" id="{3ACCAE17-9DCA-62E0-1278-96AFB35D4299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Private Link integration</a:t>
              </a:r>
            </a:p>
          </p:txBody>
        </p: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9CDA4962-AE2A-BEA3-39ED-975C2A728650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Key Vault Integration</a:t>
              </a:r>
            </a:p>
          </p:txBody>
        </p:sp>
      </p:grpSp>
      <p:grpSp>
        <p:nvGrpSpPr>
          <p:cNvPr id="1378" name="Group 1377">
            <a:extLst>
              <a:ext uri="{FF2B5EF4-FFF2-40B4-BE49-F238E27FC236}">
                <a16:creationId xmlns:a16="http://schemas.microsoft.com/office/drawing/2014/main" id="{C62309EB-E6FD-57F0-3B89-D12F655A66B2}"/>
              </a:ext>
            </a:extLst>
          </p:cNvPr>
          <p:cNvGrpSpPr/>
          <p:nvPr/>
        </p:nvGrpSpPr>
        <p:grpSpPr>
          <a:xfrm>
            <a:off x="22386891" y="9626361"/>
            <a:ext cx="10155163" cy="4187654"/>
            <a:chOff x="206362" y="984118"/>
            <a:chExt cx="11779274" cy="5134846"/>
          </a:xfrm>
        </p:grpSpPr>
        <p:sp>
          <p:nvSpPr>
            <p:cNvPr id="1379" name="Rectangle: Rounded Corners 1378">
              <a:extLst>
                <a:ext uri="{FF2B5EF4-FFF2-40B4-BE49-F238E27FC236}">
                  <a16:creationId xmlns:a16="http://schemas.microsoft.com/office/drawing/2014/main" id="{E3136A01-7F53-5A6B-361A-07C32CCEE66C}"/>
                </a:ext>
              </a:extLst>
            </p:cNvPr>
            <p:cNvSpPr/>
            <p:nvPr/>
          </p:nvSpPr>
          <p:spPr bwMode="auto">
            <a:xfrm>
              <a:off x="7242705" y="3135580"/>
              <a:ext cx="4742931" cy="298338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Arc-enabled server</a:t>
              </a:r>
            </a:p>
          </p:txBody>
        </p:sp>
        <p:sp>
          <p:nvSpPr>
            <p:cNvPr id="1380" name="Rectangle: Rounded Corners 1379">
              <a:extLst>
                <a:ext uri="{FF2B5EF4-FFF2-40B4-BE49-F238E27FC236}">
                  <a16:creationId xmlns:a16="http://schemas.microsoft.com/office/drawing/2014/main" id="{98A93040-7931-C548-568C-19F85582331A}"/>
                </a:ext>
              </a:extLst>
            </p:cNvPr>
            <p:cNvSpPr/>
            <p:nvPr/>
          </p:nvSpPr>
          <p:spPr bwMode="auto">
            <a:xfrm>
              <a:off x="7484855" y="3703384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Extension Background Service</a:t>
              </a:r>
            </a:p>
          </p:txBody>
        </p:sp>
        <p:sp>
          <p:nvSpPr>
            <p:cNvPr id="1381" name="Rectangle: Rounded Corners 1380">
              <a:extLst>
                <a:ext uri="{FF2B5EF4-FFF2-40B4-BE49-F238E27FC236}">
                  <a16:creationId xmlns:a16="http://schemas.microsoft.com/office/drawing/2014/main" id="{DC5029E7-2833-EA35-3FE4-58CFD6C81E39}"/>
                </a:ext>
              </a:extLst>
            </p:cNvPr>
            <p:cNvSpPr/>
            <p:nvPr/>
          </p:nvSpPr>
          <p:spPr bwMode="auto">
            <a:xfrm>
              <a:off x="10214976" y="3703384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App/Service</a:t>
              </a:r>
            </a:p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(i.e. Web Server)</a:t>
              </a:r>
            </a:p>
          </p:txBody>
        </p:sp>
        <p:sp>
          <p:nvSpPr>
            <p:cNvPr id="1382" name="Rectangle: Rounded Corners 1381">
              <a:extLst>
                <a:ext uri="{FF2B5EF4-FFF2-40B4-BE49-F238E27FC236}">
                  <a16:creationId xmlns:a16="http://schemas.microsoft.com/office/drawing/2014/main" id="{6C10C285-643B-C25E-F41A-B8D5614B4862}"/>
                </a:ext>
              </a:extLst>
            </p:cNvPr>
            <p:cNvSpPr/>
            <p:nvPr/>
          </p:nvSpPr>
          <p:spPr bwMode="auto">
            <a:xfrm>
              <a:off x="10214976" y="5133438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Cert Store</a:t>
              </a:r>
            </a:p>
          </p:txBody>
        </p:sp>
        <p:cxnSp>
          <p:nvCxnSpPr>
            <p:cNvPr id="1383" name="Connector: Elbow 1382">
              <a:extLst>
                <a:ext uri="{FF2B5EF4-FFF2-40B4-BE49-F238E27FC236}">
                  <a16:creationId xmlns:a16="http://schemas.microsoft.com/office/drawing/2014/main" id="{27F8673D-8864-B17C-80A0-C577CEC4ECDC}"/>
                </a:ext>
              </a:extLst>
            </p:cNvPr>
            <p:cNvCxnSpPr>
              <a:cxnSpLocks/>
              <a:stCxn id="1380" idx="2"/>
              <a:endCxn id="1382" idx="1"/>
            </p:cNvCxnSpPr>
            <p:nvPr/>
          </p:nvCxnSpPr>
          <p:spPr>
            <a:xfrm rot="16200000" flipH="1">
              <a:off x="8727841" y="4021302"/>
              <a:ext cx="1055053" cy="1919220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29030B92-23A4-9E72-55B4-45A7E9534EB1}"/>
                </a:ext>
              </a:extLst>
            </p:cNvPr>
            <p:cNvSpPr txBox="1"/>
            <p:nvPr/>
          </p:nvSpPr>
          <p:spPr>
            <a:xfrm>
              <a:off x="9001667" y="4626572"/>
              <a:ext cx="2150986" cy="3336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defTabSz="761885"/>
              <a:r>
                <a:rPr lang="en-US" sz="584" kern="0" dirty="0">
                  <a:solidFill>
                    <a:srgbClr val="FFFFFF"/>
                  </a:solidFill>
                </a:rPr>
                <a:t>App/Service consumes local cert store certificate</a:t>
              </a:r>
            </a:p>
            <a:p>
              <a:pPr defTabSz="761885"/>
              <a:r>
                <a:rPr lang="en-US" sz="584" kern="0" dirty="0">
                  <a:solidFill>
                    <a:srgbClr val="FFFFFF"/>
                  </a:solidFill>
                </a:rPr>
                <a:t>(as well rebind upon renewal)</a:t>
              </a:r>
            </a:p>
          </p:txBody>
        </p:sp>
        <p:sp>
          <p:nvSpPr>
            <p:cNvPr id="1385" name="TextBox 1384">
              <a:extLst>
                <a:ext uri="{FF2B5EF4-FFF2-40B4-BE49-F238E27FC236}">
                  <a16:creationId xmlns:a16="http://schemas.microsoft.com/office/drawing/2014/main" id="{1C846A49-D4B3-2B13-B0D4-EDD6FBCCC4BC}"/>
                </a:ext>
              </a:extLst>
            </p:cNvPr>
            <p:cNvSpPr txBox="1"/>
            <p:nvPr/>
          </p:nvSpPr>
          <p:spPr>
            <a:xfrm>
              <a:off x="7643008" y="5595512"/>
              <a:ext cx="2571971" cy="3336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defTabSz="761885"/>
              <a:r>
                <a:rPr lang="en-US" sz="584" kern="0" dirty="0">
                  <a:solidFill>
                    <a:srgbClr val="FFFFFF"/>
                  </a:solidFill>
                </a:rPr>
                <a:t>The certificates and private keys are stored in the local certificate store (Windows) or as files in a directory (Linux)</a:t>
              </a:r>
            </a:p>
          </p:txBody>
        </p:sp>
        <p:cxnSp>
          <p:nvCxnSpPr>
            <p:cNvPr id="1386" name="Straight Arrow Connector 1385">
              <a:extLst>
                <a:ext uri="{FF2B5EF4-FFF2-40B4-BE49-F238E27FC236}">
                  <a16:creationId xmlns:a16="http://schemas.microsoft.com/office/drawing/2014/main" id="{64F42813-FAE7-9238-1778-B35B4CC3C8AE}"/>
                </a:ext>
              </a:extLst>
            </p:cNvPr>
            <p:cNvCxnSpPr>
              <a:stCxn id="1381" idx="2"/>
              <a:endCxn id="1382" idx="0"/>
            </p:cNvCxnSpPr>
            <p:nvPr/>
          </p:nvCxnSpPr>
          <p:spPr>
            <a:xfrm>
              <a:off x="11025877" y="4453386"/>
              <a:ext cx="0" cy="680052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387" name="Flowchart: Connector 1386">
              <a:extLst>
                <a:ext uri="{FF2B5EF4-FFF2-40B4-BE49-F238E27FC236}">
                  <a16:creationId xmlns:a16="http://schemas.microsoft.com/office/drawing/2014/main" id="{6964F14A-1C0F-FE5F-D90F-2A25B09EBC11}"/>
                </a:ext>
              </a:extLst>
            </p:cNvPr>
            <p:cNvSpPr/>
            <p:nvPr/>
          </p:nvSpPr>
          <p:spPr bwMode="auto">
            <a:xfrm>
              <a:off x="7884276" y="518377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  <p:sp>
          <p:nvSpPr>
            <p:cNvPr id="1388" name="Flowchart: Connector 1387">
              <a:extLst>
                <a:ext uri="{FF2B5EF4-FFF2-40B4-BE49-F238E27FC236}">
                  <a16:creationId xmlns:a16="http://schemas.microsoft.com/office/drawing/2014/main" id="{8D239F21-7CAB-DCBF-264A-DBF7FF7609E4}"/>
                </a:ext>
              </a:extLst>
            </p:cNvPr>
            <p:cNvSpPr/>
            <p:nvPr/>
          </p:nvSpPr>
          <p:spPr bwMode="auto">
            <a:xfrm>
              <a:off x="8864507" y="4656251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pic>
          <p:nvPicPr>
            <p:cNvPr id="1389" name="Graphic 1388" descr="Server icon">
              <a:extLst>
                <a:ext uri="{FF2B5EF4-FFF2-40B4-BE49-F238E27FC236}">
                  <a16:creationId xmlns:a16="http://schemas.microsoft.com/office/drawing/2014/main" id="{464236C6-0B4B-7353-4756-B4E437A8E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01975" y="3213569"/>
              <a:ext cx="365760" cy="365760"/>
            </a:xfrm>
            <a:prstGeom prst="rect">
              <a:avLst/>
            </a:prstGeom>
          </p:spPr>
        </p:pic>
        <p:grpSp>
          <p:nvGrpSpPr>
            <p:cNvPr id="1390" name="Group 1389">
              <a:extLst>
                <a:ext uri="{FF2B5EF4-FFF2-40B4-BE49-F238E27FC236}">
                  <a16:creationId xmlns:a16="http://schemas.microsoft.com/office/drawing/2014/main" id="{3B05845F-3FA1-510D-6ECD-66FE1FF3F3AC}"/>
                </a:ext>
              </a:extLst>
            </p:cNvPr>
            <p:cNvGrpSpPr/>
            <p:nvPr/>
          </p:nvGrpSpPr>
          <p:grpSpPr>
            <a:xfrm>
              <a:off x="2157581" y="4813608"/>
              <a:ext cx="2714775" cy="1305356"/>
              <a:chOff x="4052107" y="3356754"/>
              <a:chExt cx="2714775" cy="1305356"/>
            </a:xfrm>
          </p:grpSpPr>
          <p:sp>
            <p:nvSpPr>
              <p:cNvPr id="1438" name="Rectangle: Rounded Corners 1437">
                <a:extLst>
                  <a:ext uri="{FF2B5EF4-FFF2-40B4-BE49-F238E27FC236}">
                    <a16:creationId xmlns:a16="http://schemas.microsoft.com/office/drawing/2014/main" id="{2990A4CF-2919-4602-8C77-AFF0A08228FE}"/>
                  </a:ext>
                </a:extLst>
              </p:cNvPr>
              <p:cNvSpPr/>
              <p:nvPr/>
            </p:nvSpPr>
            <p:spPr bwMode="auto">
              <a:xfrm>
                <a:off x="4052107" y="3356754"/>
                <a:ext cx="2714775" cy="130535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Hybrid Compute resource provider</a:t>
                </a:r>
              </a:p>
            </p:txBody>
          </p:sp>
          <p:sp>
            <p:nvSpPr>
              <p:cNvPr id="1439" name="Rectangle: Rounded Corners 1438">
                <a:extLst>
                  <a:ext uri="{FF2B5EF4-FFF2-40B4-BE49-F238E27FC236}">
                    <a16:creationId xmlns:a16="http://schemas.microsoft.com/office/drawing/2014/main" id="{8C9CDBAB-D727-926E-5B9A-FCA13FE99F1C}"/>
                  </a:ext>
                </a:extLst>
              </p:cNvPr>
              <p:cNvSpPr/>
              <p:nvPr/>
            </p:nvSpPr>
            <p:spPr bwMode="auto">
              <a:xfrm>
                <a:off x="4529719" y="3829611"/>
                <a:ext cx="1759549" cy="75000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8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7620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Extension service</a:t>
                </a:r>
              </a:p>
            </p:txBody>
          </p:sp>
        </p:grpSp>
        <p:pic>
          <p:nvPicPr>
            <p:cNvPr id="1391" name="Graphic 1390">
              <a:extLst>
                <a:ext uri="{FF2B5EF4-FFF2-40B4-BE49-F238E27FC236}">
                  <a16:creationId xmlns:a16="http://schemas.microsoft.com/office/drawing/2014/main" id="{A48D302D-297F-9CB3-2466-409E6948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2086" y="5617768"/>
              <a:ext cx="365760" cy="365760"/>
            </a:xfrm>
            <a:prstGeom prst="rect">
              <a:avLst/>
            </a:prstGeom>
          </p:spPr>
        </p:pic>
        <p:cxnSp>
          <p:nvCxnSpPr>
            <p:cNvPr id="1392" name="Connector: Elbow 1391">
              <a:extLst>
                <a:ext uri="{FF2B5EF4-FFF2-40B4-BE49-F238E27FC236}">
                  <a16:creationId xmlns:a16="http://schemas.microsoft.com/office/drawing/2014/main" id="{345CF413-8FF6-836C-9651-683FFAA4B297}"/>
                </a:ext>
              </a:extLst>
            </p:cNvPr>
            <p:cNvCxnSpPr>
              <a:cxnSpLocks/>
              <a:stCxn id="1438" idx="3"/>
            </p:cNvCxnSpPr>
            <p:nvPr/>
          </p:nvCxnSpPr>
          <p:spPr>
            <a:xfrm flipV="1">
              <a:off x="4872356" y="4308788"/>
              <a:ext cx="2612499" cy="1157498"/>
            </a:xfrm>
            <a:prstGeom prst="bentConnector3">
              <a:avLst>
                <a:gd name="adj1" fmla="val 3971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393" name="Rectangle 1392">
              <a:extLst>
                <a:ext uri="{FF2B5EF4-FFF2-40B4-BE49-F238E27FC236}">
                  <a16:creationId xmlns:a16="http://schemas.microsoft.com/office/drawing/2014/main" id="{E2AF854B-D062-DE83-BDB5-3E373FBF8305}"/>
                </a:ext>
              </a:extLst>
            </p:cNvPr>
            <p:cNvSpPr/>
            <p:nvPr/>
          </p:nvSpPr>
          <p:spPr>
            <a:xfrm>
              <a:off x="5203194" y="4411667"/>
              <a:ext cx="1753878" cy="4439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Certificates URIs are used as parameters and syncs based on user-defined time intervals</a:t>
              </a: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CA30A22C-DE9A-043C-8E21-F9435F7F42E9}"/>
                </a:ext>
              </a:extLst>
            </p:cNvPr>
            <p:cNvGrpSpPr/>
            <p:nvPr/>
          </p:nvGrpSpPr>
          <p:grpSpPr>
            <a:xfrm>
              <a:off x="5905292" y="4939556"/>
              <a:ext cx="349284" cy="274320"/>
              <a:chOff x="6006210" y="4922629"/>
              <a:chExt cx="349284" cy="274320"/>
            </a:xfrm>
          </p:grpSpPr>
          <p:sp>
            <p:nvSpPr>
              <p:cNvPr id="1436" name="Flowchart: Connector 1435">
                <a:extLst>
                  <a:ext uri="{FF2B5EF4-FFF2-40B4-BE49-F238E27FC236}">
                    <a16:creationId xmlns:a16="http://schemas.microsoft.com/office/drawing/2014/main" id="{2DB42F09-EAA3-4C58-3DF4-B70C10699239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47CE82FD-EE9F-6826-2877-145B71C05540}"/>
                  </a:ext>
                </a:extLst>
              </p:cNvPr>
              <p:cNvSpPr txBox="1"/>
              <p:nvPr/>
            </p:nvSpPr>
            <p:spPr>
              <a:xfrm>
                <a:off x="6006210" y="4932516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2b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395" name="Group 1394">
              <a:extLst>
                <a:ext uri="{FF2B5EF4-FFF2-40B4-BE49-F238E27FC236}">
                  <a16:creationId xmlns:a16="http://schemas.microsoft.com/office/drawing/2014/main" id="{1D384160-0F4C-F42B-50EC-0D70F8F555DF}"/>
                </a:ext>
              </a:extLst>
            </p:cNvPr>
            <p:cNvGrpSpPr/>
            <p:nvPr/>
          </p:nvGrpSpPr>
          <p:grpSpPr>
            <a:xfrm>
              <a:off x="2157581" y="3132748"/>
              <a:ext cx="2714775" cy="1305356"/>
              <a:chOff x="4052107" y="3356754"/>
              <a:chExt cx="2714775" cy="1305356"/>
            </a:xfrm>
          </p:grpSpPr>
          <p:sp>
            <p:nvSpPr>
              <p:cNvPr id="1434" name="Rectangle: Rounded Corners 1433">
                <a:extLst>
                  <a:ext uri="{FF2B5EF4-FFF2-40B4-BE49-F238E27FC236}">
                    <a16:creationId xmlns:a16="http://schemas.microsoft.com/office/drawing/2014/main" id="{EE3B4811-B0ED-FE3B-2E5C-76F9DBF9BC1C}"/>
                  </a:ext>
                </a:extLst>
              </p:cNvPr>
              <p:cNvSpPr/>
              <p:nvPr/>
            </p:nvSpPr>
            <p:spPr bwMode="auto">
              <a:xfrm>
                <a:off x="4052107" y="3356754"/>
                <a:ext cx="2714775" cy="130535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Key Vault (AKV)</a:t>
                </a:r>
              </a:p>
            </p:txBody>
          </p:sp>
          <p:sp>
            <p:nvSpPr>
              <p:cNvPr id="1435" name="Rectangle: Rounded Corners 1434">
                <a:extLst>
                  <a:ext uri="{FF2B5EF4-FFF2-40B4-BE49-F238E27FC236}">
                    <a16:creationId xmlns:a16="http://schemas.microsoft.com/office/drawing/2014/main" id="{D52B9E28-A97D-74E5-EE0C-AA3F02EDD180}"/>
                  </a:ext>
                </a:extLst>
              </p:cNvPr>
              <p:cNvSpPr/>
              <p:nvPr/>
            </p:nvSpPr>
            <p:spPr bwMode="auto">
              <a:xfrm>
                <a:off x="4529719" y="3829611"/>
                <a:ext cx="1759549" cy="750002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76200" rIns="152400" bIns="1219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User certificates</a:t>
                </a:r>
              </a:p>
            </p:txBody>
          </p:sp>
        </p:grpSp>
        <p:pic>
          <p:nvPicPr>
            <p:cNvPr id="1396" name="Graphic 1395">
              <a:extLst>
                <a:ext uri="{FF2B5EF4-FFF2-40B4-BE49-F238E27FC236}">
                  <a16:creationId xmlns:a16="http://schemas.microsoft.com/office/drawing/2014/main" id="{CF9DEFB4-6471-1239-CAD3-A9109EDAE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2086" y="3943028"/>
              <a:ext cx="365760" cy="365760"/>
            </a:xfrm>
            <a:prstGeom prst="rect">
              <a:avLst/>
            </a:prstGeom>
          </p:spPr>
        </p:pic>
        <p:pic>
          <p:nvPicPr>
            <p:cNvPr id="1397" name="Graphic 1396">
              <a:extLst>
                <a:ext uri="{FF2B5EF4-FFF2-40B4-BE49-F238E27FC236}">
                  <a16:creationId xmlns:a16="http://schemas.microsoft.com/office/drawing/2014/main" id="{B42182BF-E3DD-1455-7E74-2C95C8E0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03306" y="3191507"/>
              <a:ext cx="365760" cy="365760"/>
            </a:xfrm>
            <a:prstGeom prst="rect">
              <a:avLst/>
            </a:prstGeom>
          </p:spPr>
        </p:pic>
        <p:sp>
          <p:nvSpPr>
            <p:cNvPr id="1398" name="Rectangle 1397">
              <a:extLst>
                <a:ext uri="{FF2B5EF4-FFF2-40B4-BE49-F238E27FC236}">
                  <a16:creationId xmlns:a16="http://schemas.microsoft.com/office/drawing/2014/main" id="{8FC66E21-15DC-FAF3-8CD8-DE3AAE4448E2}"/>
                </a:ext>
              </a:extLst>
            </p:cNvPr>
            <p:cNvSpPr/>
            <p:nvPr/>
          </p:nvSpPr>
          <p:spPr>
            <a:xfrm>
              <a:off x="4899905" y="3233254"/>
              <a:ext cx="2363597" cy="6643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Extension background service </a:t>
              </a:r>
            </a:p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retrieve AKV certificates based on interval specified in the extension configuration. </a:t>
              </a:r>
              <a:b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The AKV agent will then sync down the new certificate and private key automatically at its next sync interval </a:t>
              </a:r>
            </a:p>
          </p:txBody>
        </p:sp>
        <p:cxnSp>
          <p:nvCxnSpPr>
            <p:cNvPr id="1399" name="Connector: Elbow 1398">
              <a:extLst>
                <a:ext uri="{FF2B5EF4-FFF2-40B4-BE49-F238E27FC236}">
                  <a16:creationId xmlns:a16="http://schemas.microsoft.com/office/drawing/2014/main" id="{DA96A691-EBB0-BC7D-296F-78C6592FEB21}"/>
                </a:ext>
              </a:extLst>
            </p:cNvPr>
            <p:cNvCxnSpPr>
              <a:cxnSpLocks/>
              <a:stCxn id="1434" idx="3"/>
              <a:endCxn id="1380" idx="1"/>
            </p:cNvCxnSpPr>
            <p:nvPr/>
          </p:nvCxnSpPr>
          <p:spPr>
            <a:xfrm>
              <a:off x="4872355" y="3785427"/>
              <a:ext cx="2612500" cy="292959"/>
            </a:xfrm>
            <a:prstGeom prst="bentConnector3">
              <a:avLst>
                <a:gd name="adj1" fmla="val 3492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00" name="Group 1399">
              <a:extLst>
                <a:ext uri="{FF2B5EF4-FFF2-40B4-BE49-F238E27FC236}">
                  <a16:creationId xmlns:a16="http://schemas.microsoft.com/office/drawing/2014/main" id="{A729EACC-F96E-02B2-710B-6113DFA8756C}"/>
                </a:ext>
              </a:extLst>
            </p:cNvPr>
            <p:cNvGrpSpPr/>
            <p:nvPr/>
          </p:nvGrpSpPr>
          <p:grpSpPr>
            <a:xfrm>
              <a:off x="5905292" y="2826293"/>
              <a:ext cx="349284" cy="274320"/>
              <a:chOff x="6006210" y="4922629"/>
              <a:chExt cx="349284" cy="274320"/>
            </a:xfrm>
          </p:grpSpPr>
          <p:sp>
            <p:nvSpPr>
              <p:cNvPr id="1432" name="Flowchart: Connector 1431">
                <a:extLst>
                  <a:ext uri="{FF2B5EF4-FFF2-40B4-BE49-F238E27FC236}">
                    <a16:creationId xmlns:a16="http://schemas.microsoft.com/office/drawing/2014/main" id="{F9211386-2FA0-79EB-4C4A-C0F0A52CE0A8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3DE89301-EAC1-3160-D1E2-4F2BAC427185}"/>
                  </a:ext>
                </a:extLst>
              </p:cNvPr>
              <p:cNvSpPr txBox="1"/>
              <p:nvPr/>
            </p:nvSpPr>
            <p:spPr>
              <a:xfrm>
                <a:off x="6006210" y="4932516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3b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430" name="Rectangle: Rounded Corners 1429">
              <a:extLst>
                <a:ext uri="{FF2B5EF4-FFF2-40B4-BE49-F238E27FC236}">
                  <a16:creationId xmlns:a16="http://schemas.microsoft.com/office/drawing/2014/main" id="{6DD6E5F5-C659-823E-4BB8-16EC39F7D045}"/>
                </a:ext>
              </a:extLst>
            </p:cNvPr>
            <p:cNvSpPr/>
            <p:nvPr/>
          </p:nvSpPr>
          <p:spPr bwMode="auto">
            <a:xfrm>
              <a:off x="7484854" y="1448690"/>
              <a:ext cx="1618488" cy="75000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Microsoft Entra ID</a:t>
              </a:r>
            </a:p>
          </p:txBody>
        </p:sp>
        <p:sp>
          <p:nvSpPr>
            <p:cNvPr id="1402" name="Rectangle 1401">
              <a:extLst>
                <a:ext uri="{FF2B5EF4-FFF2-40B4-BE49-F238E27FC236}">
                  <a16:creationId xmlns:a16="http://schemas.microsoft.com/office/drawing/2014/main" id="{84A5F812-38DD-2233-5E90-5CDC8DF7C0A0}"/>
                </a:ext>
              </a:extLst>
            </p:cNvPr>
            <p:cNvSpPr/>
            <p:nvPr/>
          </p:nvSpPr>
          <p:spPr>
            <a:xfrm>
              <a:off x="8294099" y="2456844"/>
              <a:ext cx="2150837" cy="4439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Extension background service request for a Managed Identity token in order to retrieve certificates</a:t>
              </a:r>
            </a:p>
          </p:txBody>
        </p:sp>
        <p:cxnSp>
          <p:nvCxnSpPr>
            <p:cNvPr id="1403" name="Straight Arrow Connector 1402">
              <a:extLst>
                <a:ext uri="{FF2B5EF4-FFF2-40B4-BE49-F238E27FC236}">
                  <a16:creationId xmlns:a16="http://schemas.microsoft.com/office/drawing/2014/main" id="{506A9F09-ED44-5223-561C-FFD79CA3B155}"/>
                </a:ext>
              </a:extLst>
            </p:cNvPr>
            <p:cNvCxnSpPr>
              <a:endCxn id="1430" idx="2"/>
            </p:cNvCxnSpPr>
            <p:nvPr/>
          </p:nvCxnSpPr>
          <p:spPr>
            <a:xfrm flipH="1" flipV="1">
              <a:off x="8294098" y="2198692"/>
              <a:ext cx="1658" cy="1504693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04" name="Group 1403">
              <a:extLst>
                <a:ext uri="{FF2B5EF4-FFF2-40B4-BE49-F238E27FC236}">
                  <a16:creationId xmlns:a16="http://schemas.microsoft.com/office/drawing/2014/main" id="{D537AE3F-7D11-18A4-B090-C9FC4626B48E}"/>
                </a:ext>
              </a:extLst>
            </p:cNvPr>
            <p:cNvGrpSpPr/>
            <p:nvPr/>
          </p:nvGrpSpPr>
          <p:grpSpPr>
            <a:xfrm>
              <a:off x="10372760" y="2553581"/>
              <a:ext cx="349284" cy="274320"/>
              <a:chOff x="6006210" y="4922629"/>
              <a:chExt cx="349284" cy="274320"/>
            </a:xfrm>
          </p:grpSpPr>
          <p:sp>
            <p:nvSpPr>
              <p:cNvPr id="1428" name="Flowchart: Connector 1427">
                <a:extLst>
                  <a:ext uri="{FF2B5EF4-FFF2-40B4-BE49-F238E27FC236}">
                    <a16:creationId xmlns:a16="http://schemas.microsoft.com/office/drawing/2014/main" id="{59864C4E-B109-7855-9B5C-38D88DCFC399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29" name="TextBox 1428">
                <a:extLst>
                  <a:ext uri="{FF2B5EF4-FFF2-40B4-BE49-F238E27FC236}">
                    <a16:creationId xmlns:a16="http://schemas.microsoft.com/office/drawing/2014/main" id="{95C65C58-A983-DE35-8BB5-0C5EFE47D143}"/>
                  </a:ext>
                </a:extLst>
              </p:cNvPr>
              <p:cNvSpPr txBox="1"/>
              <p:nvPr/>
            </p:nvSpPr>
            <p:spPr>
              <a:xfrm>
                <a:off x="6006210" y="4932515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3a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405" name="Rectangle 1404">
              <a:extLst>
                <a:ext uri="{FF2B5EF4-FFF2-40B4-BE49-F238E27FC236}">
                  <a16:creationId xmlns:a16="http://schemas.microsoft.com/office/drawing/2014/main" id="{CC686DDB-BE7F-566C-AC72-938BFA0D33E0}"/>
                </a:ext>
              </a:extLst>
            </p:cNvPr>
            <p:cNvSpPr/>
            <p:nvPr/>
          </p:nvSpPr>
          <p:spPr>
            <a:xfrm>
              <a:off x="4305886" y="1863634"/>
              <a:ext cx="2957612" cy="3336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is configured with Azure Managed Identity for allowing the Arc-enabled server to access certificates  </a:t>
              </a:r>
            </a:p>
          </p:txBody>
        </p:sp>
        <p:cxnSp>
          <p:nvCxnSpPr>
            <p:cNvPr id="1406" name="Connector: Elbow 1405">
              <a:extLst>
                <a:ext uri="{FF2B5EF4-FFF2-40B4-BE49-F238E27FC236}">
                  <a16:creationId xmlns:a16="http://schemas.microsoft.com/office/drawing/2014/main" id="{89FB375A-2EFF-D56D-B47D-C6069687EF69}"/>
                </a:ext>
              </a:extLst>
            </p:cNvPr>
            <p:cNvCxnSpPr>
              <a:cxnSpLocks/>
              <a:endCxn id="1430" idx="1"/>
            </p:cNvCxnSpPr>
            <p:nvPr/>
          </p:nvCxnSpPr>
          <p:spPr>
            <a:xfrm flipV="1">
              <a:off x="4047323" y="1823690"/>
              <a:ext cx="3437531" cy="1309058"/>
            </a:xfrm>
            <a:prstGeom prst="bentConnector3">
              <a:avLst>
                <a:gd name="adj1" fmla="val 40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07" name="Group 1406">
              <a:extLst>
                <a:ext uri="{FF2B5EF4-FFF2-40B4-BE49-F238E27FC236}">
                  <a16:creationId xmlns:a16="http://schemas.microsoft.com/office/drawing/2014/main" id="{5369B415-6A4B-5D4D-DF16-E627555A963D}"/>
                </a:ext>
              </a:extLst>
            </p:cNvPr>
            <p:cNvGrpSpPr/>
            <p:nvPr/>
          </p:nvGrpSpPr>
          <p:grpSpPr>
            <a:xfrm>
              <a:off x="4047323" y="1893310"/>
              <a:ext cx="349284" cy="274320"/>
              <a:chOff x="6006210" y="4922629"/>
              <a:chExt cx="349284" cy="274320"/>
            </a:xfrm>
          </p:grpSpPr>
          <p:sp>
            <p:nvSpPr>
              <p:cNvPr id="1426" name="Flowchart: Connector 1425">
                <a:extLst>
                  <a:ext uri="{FF2B5EF4-FFF2-40B4-BE49-F238E27FC236}">
                    <a16:creationId xmlns:a16="http://schemas.microsoft.com/office/drawing/2014/main" id="{5B4FA7FF-806C-71FB-0159-2C69EB7E43E3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27" name="TextBox 1426">
                <a:extLst>
                  <a:ext uri="{FF2B5EF4-FFF2-40B4-BE49-F238E27FC236}">
                    <a16:creationId xmlns:a16="http://schemas.microsoft.com/office/drawing/2014/main" id="{04B0AE1F-2ECB-B900-B08B-0F7B575606CA}"/>
                  </a:ext>
                </a:extLst>
              </p:cNvPr>
              <p:cNvSpPr txBox="1"/>
              <p:nvPr/>
            </p:nvSpPr>
            <p:spPr>
              <a:xfrm>
                <a:off x="6006210" y="4932516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1b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408" name="Rectangle: Rounded Corners 1407">
              <a:extLst>
                <a:ext uri="{FF2B5EF4-FFF2-40B4-BE49-F238E27FC236}">
                  <a16:creationId xmlns:a16="http://schemas.microsoft.com/office/drawing/2014/main" id="{93697195-B820-4213-F0B0-DFE3F91AFFF4}"/>
                </a:ext>
              </a:extLst>
            </p:cNvPr>
            <p:cNvSpPr/>
            <p:nvPr/>
          </p:nvSpPr>
          <p:spPr bwMode="auto">
            <a:xfrm>
              <a:off x="2157581" y="1105304"/>
              <a:ext cx="2714775" cy="49740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Public Key Infrastructure (PKI)</a:t>
              </a:r>
            </a:p>
          </p:txBody>
        </p:sp>
        <p:pic>
          <p:nvPicPr>
            <p:cNvPr id="1409" name="Graphic 1408">
              <a:extLst>
                <a:ext uri="{FF2B5EF4-FFF2-40B4-BE49-F238E27FC236}">
                  <a16:creationId xmlns:a16="http://schemas.microsoft.com/office/drawing/2014/main" id="{E679EAFE-260C-FB74-1CBB-E7FBBC12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03306" y="1170747"/>
              <a:ext cx="365760" cy="365760"/>
            </a:xfrm>
            <a:prstGeom prst="rect">
              <a:avLst/>
            </a:prstGeom>
          </p:spPr>
        </p:pic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AB73ADB7-CA16-0579-CE4B-2306C62179A6}"/>
                </a:ext>
              </a:extLst>
            </p:cNvPr>
            <p:cNvSpPr txBox="1"/>
            <p:nvPr/>
          </p:nvSpPr>
          <p:spPr>
            <a:xfrm>
              <a:off x="1845817" y="2201338"/>
              <a:ext cx="1686207" cy="4439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defTabSz="761885"/>
              <a:r>
                <a:rPr lang="en-US" sz="584" kern="0" dirty="0">
                  <a:solidFill>
                    <a:srgbClr val="FFFFFF"/>
                  </a:solidFill>
                </a:rPr>
                <a:t>Upon renewal time, the certificates are renewed only in AKV (renewed PKI certs can be uploaded as well)</a:t>
              </a:r>
            </a:p>
          </p:txBody>
        </p:sp>
        <p:cxnSp>
          <p:nvCxnSpPr>
            <p:cNvPr id="1411" name="Straight Arrow Connector 1410">
              <a:extLst>
                <a:ext uri="{FF2B5EF4-FFF2-40B4-BE49-F238E27FC236}">
                  <a16:creationId xmlns:a16="http://schemas.microsoft.com/office/drawing/2014/main" id="{7E9FEF70-394B-74CB-E253-4425E81A2547}"/>
                </a:ext>
              </a:extLst>
            </p:cNvPr>
            <p:cNvCxnSpPr>
              <a:cxnSpLocks/>
              <a:stCxn id="1408" idx="2"/>
              <a:endCxn id="1434" idx="0"/>
            </p:cNvCxnSpPr>
            <p:nvPr/>
          </p:nvCxnSpPr>
          <p:spPr>
            <a:xfrm>
              <a:off x="3514968" y="1602712"/>
              <a:ext cx="0" cy="153003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412" name="Flowchart: Connector 1411">
              <a:extLst>
                <a:ext uri="{FF2B5EF4-FFF2-40B4-BE49-F238E27FC236}">
                  <a16:creationId xmlns:a16="http://schemas.microsoft.com/office/drawing/2014/main" id="{90043B45-75F2-8B96-6341-71C3E3BB310B}"/>
                </a:ext>
              </a:extLst>
            </p:cNvPr>
            <p:cNvSpPr/>
            <p:nvPr/>
          </p:nvSpPr>
          <p:spPr bwMode="auto">
            <a:xfrm>
              <a:off x="2498032" y="180685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grpSp>
          <p:nvGrpSpPr>
            <p:cNvPr id="1413" name="Group 1412">
              <a:extLst>
                <a:ext uri="{FF2B5EF4-FFF2-40B4-BE49-F238E27FC236}">
                  <a16:creationId xmlns:a16="http://schemas.microsoft.com/office/drawing/2014/main" id="{C0012EC8-7F74-7785-988D-BC68D3410803}"/>
                </a:ext>
              </a:extLst>
            </p:cNvPr>
            <p:cNvGrpSpPr/>
            <p:nvPr/>
          </p:nvGrpSpPr>
          <p:grpSpPr>
            <a:xfrm>
              <a:off x="206362" y="984118"/>
              <a:ext cx="556358" cy="755696"/>
              <a:chOff x="482946" y="1555462"/>
              <a:chExt cx="556358" cy="755696"/>
            </a:xfrm>
          </p:grpSpPr>
          <p:pic>
            <p:nvPicPr>
              <p:cNvPr id="1424" name="Graphic 1423" descr="User">
                <a:extLst>
                  <a:ext uri="{FF2B5EF4-FFF2-40B4-BE49-F238E27FC236}">
                    <a16:creationId xmlns:a16="http://schemas.microsoft.com/office/drawing/2014/main" id="{2EEC9170-14C9-794E-DD33-214900F97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2946" y="1555462"/>
                <a:ext cx="550979" cy="550979"/>
              </a:xfrm>
              <a:prstGeom prst="rect">
                <a:avLst/>
              </a:prstGeom>
            </p:spPr>
          </p:pic>
          <p:sp>
            <p:nvSpPr>
              <p:cNvPr id="1425" name="TextBox 1424">
                <a:extLst>
                  <a:ext uri="{FF2B5EF4-FFF2-40B4-BE49-F238E27FC236}">
                    <a16:creationId xmlns:a16="http://schemas.microsoft.com/office/drawing/2014/main" id="{08664206-5EDA-AF8E-96BE-58E5AC39F6E2}"/>
                  </a:ext>
                </a:extLst>
              </p:cNvPr>
              <p:cNvSpPr txBox="1"/>
              <p:nvPr/>
            </p:nvSpPr>
            <p:spPr>
              <a:xfrm>
                <a:off x="488325" y="2046983"/>
                <a:ext cx="550979" cy="2641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995"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ITOps</a:t>
                </a:r>
              </a:p>
            </p:txBody>
          </p:sp>
        </p:grp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32163949-45E4-D92E-D834-B64D73F1E917}"/>
                </a:ext>
              </a:extLst>
            </p:cNvPr>
            <p:cNvSpPr/>
            <p:nvPr/>
          </p:nvSpPr>
          <p:spPr>
            <a:xfrm>
              <a:off x="433869" y="5053999"/>
              <a:ext cx="1687874" cy="3336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extension is deployed on the Arc-enabled server</a:t>
              </a: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7A20F7C6-08ED-173F-31A7-922224CCDFC9}"/>
                </a:ext>
              </a:extLst>
            </p:cNvPr>
            <p:cNvSpPr/>
            <p:nvPr/>
          </p:nvSpPr>
          <p:spPr>
            <a:xfrm>
              <a:off x="592068" y="3375217"/>
              <a:ext cx="1422697" cy="3336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61885"/>
              <a:r>
                <a:rPr lang="en-US" sz="584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IT Ops administrator deploy Azure Key Vault</a:t>
              </a:r>
            </a:p>
          </p:txBody>
        </p:sp>
        <p:cxnSp>
          <p:nvCxnSpPr>
            <p:cNvPr id="1416" name="Connector: Elbow 1415">
              <a:extLst>
                <a:ext uri="{FF2B5EF4-FFF2-40B4-BE49-F238E27FC236}">
                  <a16:creationId xmlns:a16="http://schemas.microsoft.com/office/drawing/2014/main" id="{9D5C7AAD-0EEB-3687-4DB5-CD06F2A2A2C5}"/>
                </a:ext>
              </a:extLst>
            </p:cNvPr>
            <p:cNvCxnSpPr>
              <a:cxnSpLocks/>
              <a:endCxn id="1434" idx="1"/>
            </p:cNvCxnSpPr>
            <p:nvPr/>
          </p:nvCxnSpPr>
          <p:spPr>
            <a:xfrm rot="16200000" flipH="1">
              <a:off x="331969" y="1959815"/>
              <a:ext cx="2062290" cy="1588932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17" name="Connector: Elbow 1416">
              <a:extLst>
                <a:ext uri="{FF2B5EF4-FFF2-40B4-BE49-F238E27FC236}">
                  <a16:creationId xmlns:a16="http://schemas.microsoft.com/office/drawing/2014/main" id="{041A8E85-10CB-DC40-6ED6-FB50D7BAA25C}"/>
                </a:ext>
              </a:extLst>
            </p:cNvPr>
            <p:cNvCxnSpPr>
              <a:cxnSpLocks/>
              <a:endCxn id="1438" idx="1"/>
            </p:cNvCxnSpPr>
            <p:nvPr/>
          </p:nvCxnSpPr>
          <p:spPr>
            <a:xfrm rot="16200000" flipH="1">
              <a:off x="-593011" y="2715695"/>
              <a:ext cx="3743150" cy="1758032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18" name="Group 1417">
              <a:extLst>
                <a:ext uri="{FF2B5EF4-FFF2-40B4-BE49-F238E27FC236}">
                  <a16:creationId xmlns:a16="http://schemas.microsoft.com/office/drawing/2014/main" id="{C347ECB7-828A-3D47-6D2B-3ADDCA6DC995}"/>
                </a:ext>
              </a:extLst>
            </p:cNvPr>
            <p:cNvGrpSpPr/>
            <p:nvPr/>
          </p:nvGrpSpPr>
          <p:grpSpPr>
            <a:xfrm>
              <a:off x="1128782" y="3078835"/>
              <a:ext cx="349284" cy="274320"/>
              <a:chOff x="6006210" y="4922629"/>
              <a:chExt cx="349284" cy="274320"/>
            </a:xfrm>
          </p:grpSpPr>
          <p:sp>
            <p:nvSpPr>
              <p:cNvPr id="1422" name="Flowchart: Connector 1421">
                <a:extLst>
                  <a:ext uri="{FF2B5EF4-FFF2-40B4-BE49-F238E27FC236}">
                    <a16:creationId xmlns:a16="http://schemas.microsoft.com/office/drawing/2014/main" id="{FC065AF8-E1D1-1DD3-2D2B-4574AA2C23EC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23" name="TextBox 1422">
                <a:extLst>
                  <a:ext uri="{FF2B5EF4-FFF2-40B4-BE49-F238E27FC236}">
                    <a16:creationId xmlns:a16="http://schemas.microsoft.com/office/drawing/2014/main" id="{CC124521-B498-7467-E55B-76F059BAE93E}"/>
                  </a:ext>
                </a:extLst>
              </p:cNvPr>
              <p:cNvSpPr txBox="1"/>
              <p:nvPr/>
            </p:nvSpPr>
            <p:spPr>
              <a:xfrm>
                <a:off x="6006210" y="4932516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1a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419" name="Group 1418">
              <a:extLst>
                <a:ext uri="{FF2B5EF4-FFF2-40B4-BE49-F238E27FC236}">
                  <a16:creationId xmlns:a16="http://schemas.microsoft.com/office/drawing/2014/main" id="{9421060D-22D2-FF52-708D-2E7806F7B90D}"/>
                </a:ext>
              </a:extLst>
            </p:cNvPr>
            <p:cNvGrpSpPr/>
            <p:nvPr/>
          </p:nvGrpSpPr>
          <p:grpSpPr>
            <a:xfrm>
              <a:off x="1107128" y="4750377"/>
              <a:ext cx="349284" cy="274320"/>
              <a:chOff x="6006210" y="4922629"/>
              <a:chExt cx="349284" cy="274320"/>
            </a:xfrm>
          </p:grpSpPr>
          <p:sp>
            <p:nvSpPr>
              <p:cNvPr id="1420" name="Flowchart: Connector 1419">
                <a:extLst>
                  <a:ext uri="{FF2B5EF4-FFF2-40B4-BE49-F238E27FC236}">
                    <a16:creationId xmlns:a16="http://schemas.microsoft.com/office/drawing/2014/main" id="{C7C1358A-0F50-61CB-420E-72A9E152B2C1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705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5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421" name="TextBox 1420">
                <a:extLst>
                  <a:ext uri="{FF2B5EF4-FFF2-40B4-BE49-F238E27FC236}">
                    <a16:creationId xmlns:a16="http://schemas.microsoft.com/office/drawing/2014/main" id="{6358A732-B94F-F4AF-3D5B-2164108254DE}"/>
                  </a:ext>
                </a:extLst>
              </p:cNvPr>
              <p:cNvSpPr txBox="1"/>
              <p:nvPr/>
            </p:nvSpPr>
            <p:spPr>
              <a:xfrm>
                <a:off x="6006210" y="4932515"/>
                <a:ext cx="349284" cy="2390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761885"/>
                <a:r>
                  <a:rPr lang="en-US" sz="667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2a</a:t>
                </a:r>
                <a:endParaRPr lang="en-US" sz="667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40" name="Group 1439">
            <a:extLst>
              <a:ext uri="{FF2B5EF4-FFF2-40B4-BE49-F238E27FC236}">
                <a16:creationId xmlns:a16="http://schemas.microsoft.com/office/drawing/2014/main" id="{8DFCBA6C-9B9C-20A3-58B0-9281663457E9}"/>
              </a:ext>
            </a:extLst>
          </p:cNvPr>
          <p:cNvGrpSpPr/>
          <p:nvPr/>
        </p:nvGrpSpPr>
        <p:grpSpPr>
          <a:xfrm>
            <a:off x="235500" y="9707570"/>
            <a:ext cx="10271739" cy="5105221"/>
            <a:chOff x="235500" y="9619494"/>
            <a:chExt cx="10473691" cy="5193298"/>
          </a:xfrm>
        </p:grpSpPr>
        <p:sp>
          <p:nvSpPr>
            <p:cNvPr id="1441" name="Rectangle: Rounded Corners 1440">
              <a:extLst>
                <a:ext uri="{FF2B5EF4-FFF2-40B4-BE49-F238E27FC236}">
                  <a16:creationId xmlns:a16="http://schemas.microsoft.com/office/drawing/2014/main" id="{4B96751D-D2DB-74D4-0E06-769EB2084C40}"/>
                </a:ext>
              </a:extLst>
            </p:cNvPr>
            <p:cNvSpPr/>
            <p:nvPr/>
          </p:nvSpPr>
          <p:spPr bwMode="auto">
            <a:xfrm>
              <a:off x="4802893" y="10742977"/>
              <a:ext cx="5849278" cy="797503"/>
            </a:xfrm>
            <a:prstGeom prst="roundRect">
              <a:avLst>
                <a:gd name="adj" fmla="val 4645"/>
              </a:avLst>
            </a:prstGeom>
            <a:solidFill>
              <a:srgbClr val="0078D3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1442" name="Rectangle: Rounded Corners 1441">
              <a:extLst>
                <a:ext uri="{FF2B5EF4-FFF2-40B4-BE49-F238E27FC236}">
                  <a16:creationId xmlns:a16="http://schemas.microsoft.com/office/drawing/2014/main" id="{411D1B66-2621-9181-E8B5-D2FC03E266A9}"/>
                </a:ext>
              </a:extLst>
            </p:cNvPr>
            <p:cNvSpPr/>
            <p:nvPr/>
          </p:nvSpPr>
          <p:spPr bwMode="auto">
            <a:xfrm>
              <a:off x="3237279" y="12109938"/>
              <a:ext cx="7446978" cy="2702854"/>
            </a:xfrm>
            <a:prstGeom prst="roundRect">
              <a:avLst>
                <a:gd name="adj" fmla="val 4645"/>
              </a:avLst>
            </a:prstGeom>
            <a:solidFill>
              <a:srgbClr val="EBEBEB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     Arc-enabled server</a:t>
              </a:r>
            </a:p>
          </p:txBody>
        </p:sp>
        <p:sp>
          <p:nvSpPr>
            <p:cNvPr id="1443" name="Rectangle: Rounded Corners 1442">
              <a:extLst>
                <a:ext uri="{FF2B5EF4-FFF2-40B4-BE49-F238E27FC236}">
                  <a16:creationId xmlns:a16="http://schemas.microsoft.com/office/drawing/2014/main" id="{F9F6562A-0E55-3BDB-05EB-DE1A37CE01D0}"/>
                </a:ext>
              </a:extLst>
            </p:cNvPr>
            <p:cNvSpPr/>
            <p:nvPr/>
          </p:nvSpPr>
          <p:spPr bwMode="auto">
            <a:xfrm>
              <a:off x="3368834" y="12546399"/>
              <a:ext cx="5520939" cy="1852071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Connected Machine Agent</a:t>
              </a:r>
            </a:p>
          </p:txBody>
        </p:sp>
        <p:sp>
          <p:nvSpPr>
            <p:cNvPr id="1444" name="Rectangle: Rounded Corners 1443">
              <a:extLst>
                <a:ext uri="{FF2B5EF4-FFF2-40B4-BE49-F238E27FC236}">
                  <a16:creationId xmlns:a16="http://schemas.microsoft.com/office/drawing/2014/main" id="{A1BC9466-BDB8-4CE4-71EB-468D71FC2B5D}"/>
                </a:ext>
              </a:extLst>
            </p:cNvPr>
            <p:cNvSpPr/>
            <p:nvPr/>
          </p:nvSpPr>
          <p:spPr bwMode="auto">
            <a:xfrm>
              <a:off x="3682057" y="12648864"/>
              <a:ext cx="1388400" cy="641223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Host Instance Metadata Service (HIMDS) managed identity credentials</a:t>
              </a:r>
            </a:p>
          </p:txBody>
        </p:sp>
        <p:sp>
          <p:nvSpPr>
            <p:cNvPr id="1445" name="Rectangle: Rounded Corners 1444">
              <a:extLst>
                <a:ext uri="{FF2B5EF4-FFF2-40B4-BE49-F238E27FC236}">
                  <a16:creationId xmlns:a16="http://schemas.microsoft.com/office/drawing/2014/main" id="{90A5400A-1616-EC39-EF0C-9BEEB4D37862}"/>
                </a:ext>
              </a:extLst>
            </p:cNvPr>
            <p:cNvSpPr/>
            <p:nvPr/>
          </p:nvSpPr>
          <p:spPr bwMode="auto">
            <a:xfrm>
              <a:off x="5211920" y="12648864"/>
              <a:ext cx="1388400" cy="641223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 Configuration Extension service</a:t>
              </a:r>
            </a:p>
          </p:txBody>
        </p:sp>
        <p:sp>
          <p:nvSpPr>
            <p:cNvPr id="1446" name="Rectangle: Rounded Corners 1445">
              <a:extLst>
                <a:ext uri="{FF2B5EF4-FFF2-40B4-BE49-F238E27FC236}">
                  <a16:creationId xmlns:a16="http://schemas.microsoft.com/office/drawing/2014/main" id="{268D248A-C0F1-AC9A-081C-372C8FC1032A}"/>
                </a:ext>
              </a:extLst>
            </p:cNvPr>
            <p:cNvSpPr/>
            <p:nvPr/>
          </p:nvSpPr>
          <p:spPr bwMode="auto">
            <a:xfrm>
              <a:off x="6741784" y="12648864"/>
              <a:ext cx="1388400" cy="641223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 Configuration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 service</a:t>
              </a:r>
            </a:p>
          </p:txBody>
        </p:sp>
        <p:pic>
          <p:nvPicPr>
            <p:cNvPr id="1447" name="Picture 1446">
              <a:extLst>
                <a:ext uri="{FF2B5EF4-FFF2-40B4-BE49-F238E27FC236}">
                  <a16:creationId xmlns:a16="http://schemas.microsoft.com/office/drawing/2014/main" id="{BB215C73-9B57-B0AB-D7F2-5F9529F9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49678" y="12656764"/>
              <a:ext cx="259444" cy="312711"/>
            </a:xfrm>
            <a:prstGeom prst="rect">
              <a:avLst/>
            </a:prstGeom>
          </p:spPr>
        </p:pic>
        <p:sp>
          <p:nvSpPr>
            <p:cNvPr id="1448" name="TextBox 1447">
              <a:extLst>
                <a:ext uri="{FF2B5EF4-FFF2-40B4-BE49-F238E27FC236}">
                  <a16:creationId xmlns:a16="http://schemas.microsoft.com/office/drawing/2014/main" id="{DDBC170D-9F69-CECF-D204-A891E8FAE313}"/>
                </a:ext>
              </a:extLst>
            </p:cNvPr>
            <p:cNvSpPr txBox="1"/>
            <p:nvPr/>
          </p:nvSpPr>
          <p:spPr>
            <a:xfrm>
              <a:off x="4348507" y="13535783"/>
              <a:ext cx="1427255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HIMDS service is created and runs under NT 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Service\</a:t>
              </a: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himds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virtual account with least privileges</a:t>
              </a:r>
            </a:p>
          </p:txBody>
        </p:sp>
        <p:sp>
          <p:nvSpPr>
            <p:cNvPr id="1449" name="TextBox 1448">
              <a:extLst>
                <a:ext uri="{FF2B5EF4-FFF2-40B4-BE49-F238E27FC236}">
                  <a16:creationId xmlns:a16="http://schemas.microsoft.com/office/drawing/2014/main" id="{D372D9F7-CD2F-37A1-EB62-108AF57C6E33}"/>
                </a:ext>
              </a:extLst>
            </p:cNvPr>
            <p:cNvSpPr txBox="1"/>
            <p:nvPr/>
          </p:nvSpPr>
          <p:spPr>
            <a:xfrm>
              <a:off x="5906120" y="13589643"/>
              <a:ext cx="1501512" cy="4154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 configuration extension service is created and runs under Local System account</a:t>
              </a:r>
            </a:p>
          </p:txBody>
        </p:sp>
        <p:sp>
          <p:nvSpPr>
            <p:cNvPr id="1450" name="TextBox 1449">
              <a:extLst>
                <a:ext uri="{FF2B5EF4-FFF2-40B4-BE49-F238E27FC236}">
                  <a16:creationId xmlns:a16="http://schemas.microsoft.com/office/drawing/2014/main" id="{872D903E-6610-16F9-9DBF-2976F4423905}"/>
                </a:ext>
              </a:extLst>
            </p:cNvPr>
            <p:cNvSpPr txBox="1"/>
            <p:nvPr/>
          </p:nvSpPr>
          <p:spPr>
            <a:xfrm>
              <a:off x="7466150" y="13589643"/>
              <a:ext cx="1423623" cy="4154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 configuration Arc service is created and runs under Local System account</a:t>
              </a:r>
            </a:p>
          </p:txBody>
        </p:sp>
        <p:sp>
          <p:nvSpPr>
            <p:cNvPr id="1451" name="Flowchart: Connector 1450">
              <a:extLst>
                <a:ext uri="{FF2B5EF4-FFF2-40B4-BE49-F238E27FC236}">
                  <a16:creationId xmlns:a16="http://schemas.microsoft.com/office/drawing/2014/main" id="{54236A3F-D863-11E3-7E34-E00304387E19}"/>
                </a:ext>
              </a:extLst>
            </p:cNvPr>
            <p:cNvSpPr/>
            <p:nvPr/>
          </p:nvSpPr>
          <p:spPr bwMode="auto">
            <a:xfrm>
              <a:off x="10290497" y="13764600"/>
              <a:ext cx="234841" cy="234533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9651ADFB-A477-B882-9BD4-001D961D63F5}"/>
                </a:ext>
              </a:extLst>
            </p:cNvPr>
            <p:cNvGrpSpPr/>
            <p:nvPr/>
          </p:nvGrpSpPr>
          <p:grpSpPr>
            <a:xfrm>
              <a:off x="4082676" y="13680125"/>
              <a:ext cx="299017" cy="234533"/>
              <a:chOff x="6006210" y="4922629"/>
              <a:chExt cx="349284" cy="274320"/>
            </a:xfrm>
          </p:grpSpPr>
          <p:sp>
            <p:nvSpPr>
              <p:cNvPr id="1538" name="Flowchart: Connector 1537">
                <a:extLst>
                  <a:ext uri="{FF2B5EF4-FFF2-40B4-BE49-F238E27FC236}">
                    <a16:creationId xmlns:a16="http://schemas.microsoft.com/office/drawing/2014/main" id="{92DE3DB5-3FAF-D50B-2026-116E35736800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39" name="TextBox 1538">
                <a:extLst>
                  <a:ext uri="{FF2B5EF4-FFF2-40B4-BE49-F238E27FC236}">
                    <a16:creationId xmlns:a16="http://schemas.microsoft.com/office/drawing/2014/main" id="{84107F40-4260-4F38-3FA0-52B543F7EE7B}"/>
                  </a:ext>
                </a:extLst>
              </p:cNvPr>
              <p:cNvSpPr txBox="1"/>
              <p:nvPr/>
            </p:nvSpPr>
            <p:spPr>
              <a:xfrm>
                <a:off x="6006210" y="4935064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3g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cxnSp>
          <p:nvCxnSpPr>
            <p:cNvPr id="1453" name="Connector: Elbow 1452">
              <a:extLst>
                <a:ext uri="{FF2B5EF4-FFF2-40B4-BE49-F238E27FC236}">
                  <a16:creationId xmlns:a16="http://schemas.microsoft.com/office/drawing/2014/main" id="{E349C67B-92C1-A0BD-0DF0-033C9E42BEC3}"/>
                </a:ext>
              </a:extLst>
            </p:cNvPr>
            <p:cNvCxnSpPr>
              <a:cxnSpLocks/>
              <a:stCxn id="1446" idx="2"/>
              <a:endCxn id="1444" idx="1"/>
            </p:cNvCxnSpPr>
            <p:nvPr/>
          </p:nvCxnSpPr>
          <p:spPr>
            <a:xfrm rot="5400000" flipH="1">
              <a:off x="5398715" y="11252818"/>
              <a:ext cx="320611" cy="3753926"/>
            </a:xfrm>
            <a:prstGeom prst="bentConnector4">
              <a:avLst>
                <a:gd name="adj1" fmla="val -249766"/>
                <a:gd name="adj2" fmla="val 10521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54" name="Connector: Elbow 1453">
              <a:extLst>
                <a:ext uri="{FF2B5EF4-FFF2-40B4-BE49-F238E27FC236}">
                  <a16:creationId xmlns:a16="http://schemas.microsoft.com/office/drawing/2014/main" id="{C4594C5F-E9C9-20C1-26AD-D16DCB86B7AA}"/>
                </a:ext>
              </a:extLst>
            </p:cNvPr>
            <p:cNvCxnSpPr>
              <a:cxnSpLocks/>
              <a:stCxn id="1445" idx="2"/>
              <a:endCxn id="1444" idx="2"/>
            </p:cNvCxnSpPr>
            <p:nvPr/>
          </p:nvCxnSpPr>
          <p:spPr>
            <a:xfrm rot="5400000">
              <a:off x="5141196" y="12525155"/>
              <a:ext cx="10858" cy="1529863"/>
            </a:xfrm>
            <a:prstGeom prst="bentConnector3">
              <a:avLst>
                <a:gd name="adj1" fmla="val 1865000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F118DA04-55FA-55DE-A689-7267FEE67445}"/>
                </a:ext>
              </a:extLst>
            </p:cNvPr>
            <p:cNvGrpSpPr/>
            <p:nvPr/>
          </p:nvGrpSpPr>
          <p:grpSpPr>
            <a:xfrm>
              <a:off x="6009387" y="13338817"/>
              <a:ext cx="299017" cy="234533"/>
              <a:chOff x="6006210" y="4922629"/>
              <a:chExt cx="349284" cy="274320"/>
            </a:xfrm>
          </p:grpSpPr>
          <p:sp>
            <p:nvSpPr>
              <p:cNvPr id="1536" name="Flowchart: Connector 1535">
                <a:extLst>
                  <a:ext uri="{FF2B5EF4-FFF2-40B4-BE49-F238E27FC236}">
                    <a16:creationId xmlns:a16="http://schemas.microsoft.com/office/drawing/2014/main" id="{6EF58EE3-1C49-A7C1-6FCE-5E77BDBF2E4B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37" name="TextBox 1536">
                <a:extLst>
                  <a:ext uri="{FF2B5EF4-FFF2-40B4-BE49-F238E27FC236}">
                    <a16:creationId xmlns:a16="http://schemas.microsoft.com/office/drawing/2014/main" id="{E83B5BBE-2A72-FCE8-71F2-D62DF5CAC429}"/>
                  </a:ext>
                </a:extLst>
              </p:cNvPr>
              <p:cNvSpPr txBox="1"/>
              <p:nvPr/>
            </p:nvSpPr>
            <p:spPr>
              <a:xfrm>
                <a:off x="6006210" y="4935064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3d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56" name="Group 1455">
              <a:extLst>
                <a:ext uri="{FF2B5EF4-FFF2-40B4-BE49-F238E27FC236}">
                  <a16:creationId xmlns:a16="http://schemas.microsoft.com/office/drawing/2014/main" id="{A464F311-7210-9B6D-EC57-0AE5A0A95596}"/>
                </a:ext>
              </a:extLst>
            </p:cNvPr>
            <p:cNvGrpSpPr/>
            <p:nvPr/>
          </p:nvGrpSpPr>
          <p:grpSpPr>
            <a:xfrm>
              <a:off x="7491750" y="13345771"/>
              <a:ext cx="299017" cy="234533"/>
              <a:chOff x="6006210" y="4922629"/>
              <a:chExt cx="349284" cy="274320"/>
            </a:xfrm>
          </p:grpSpPr>
          <p:sp>
            <p:nvSpPr>
              <p:cNvPr id="1534" name="Flowchart: Connector 1533">
                <a:extLst>
                  <a:ext uri="{FF2B5EF4-FFF2-40B4-BE49-F238E27FC236}">
                    <a16:creationId xmlns:a16="http://schemas.microsoft.com/office/drawing/2014/main" id="{10116262-9FB0-6235-408C-A1A9C0D14366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35" name="TextBox 1534">
                <a:extLst>
                  <a:ext uri="{FF2B5EF4-FFF2-40B4-BE49-F238E27FC236}">
                    <a16:creationId xmlns:a16="http://schemas.microsoft.com/office/drawing/2014/main" id="{97A0DE06-988E-3CFD-50B8-6EE6E8D33326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3e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57" name="Group 1456">
              <a:extLst>
                <a:ext uri="{FF2B5EF4-FFF2-40B4-BE49-F238E27FC236}">
                  <a16:creationId xmlns:a16="http://schemas.microsoft.com/office/drawing/2014/main" id="{71F4583D-5637-D34C-28AC-C3A3CCDA75ED}"/>
                </a:ext>
              </a:extLst>
            </p:cNvPr>
            <p:cNvGrpSpPr/>
            <p:nvPr/>
          </p:nvGrpSpPr>
          <p:grpSpPr>
            <a:xfrm>
              <a:off x="8974112" y="12896814"/>
              <a:ext cx="1214161" cy="1132447"/>
              <a:chOff x="10577257" y="4549295"/>
              <a:chExt cx="1418272" cy="1324559"/>
            </a:xfrm>
          </p:grpSpPr>
          <p:sp>
            <p:nvSpPr>
              <p:cNvPr id="1531" name="Rectangle: Rounded Corners 1530">
                <a:extLst>
                  <a:ext uri="{FF2B5EF4-FFF2-40B4-BE49-F238E27FC236}">
                    <a16:creationId xmlns:a16="http://schemas.microsoft.com/office/drawing/2014/main" id="{BAF29188-F70C-46CD-AC4B-350263D2072D}"/>
                  </a:ext>
                </a:extLst>
              </p:cNvPr>
              <p:cNvSpPr/>
              <p:nvPr/>
            </p:nvSpPr>
            <p:spPr bwMode="auto">
              <a:xfrm>
                <a:off x="10577257" y="4549295"/>
                <a:ext cx="1418272" cy="38698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 Monitor Agent (AMA)</a:t>
                </a:r>
              </a:p>
            </p:txBody>
          </p:sp>
          <p:sp>
            <p:nvSpPr>
              <p:cNvPr id="1532" name="Rectangle: Rounded Corners 1531">
                <a:extLst>
                  <a:ext uri="{FF2B5EF4-FFF2-40B4-BE49-F238E27FC236}">
                    <a16:creationId xmlns:a16="http://schemas.microsoft.com/office/drawing/2014/main" id="{0E573D28-B25B-4D60-0A41-72E7F89F002B}"/>
                  </a:ext>
                </a:extLst>
              </p:cNvPr>
              <p:cNvSpPr/>
              <p:nvPr/>
            </p:nvSpPr>
            <p:spPr bwMode="auto">
              <a:xfrm>
                <a:off x="10577257" y="5018081"/>
                <a:ext cx="1418272" cy="38698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Update Manager</a:t>
                </a:r>
              </a:p>
            </p:txBody>
          </p:sp>
          <p:sp>
            <p:nvSpPr>
              <p:cNvPr id="1533" name="Rectangle: Rounded Corners 1532">
                <a:extLst>
                  <a:ext uri="{FF2B5EF4-FFF2-40B4-BE49-F238E27FC236}">
                    <a16:creationId xmlns:a16="http://schemas.microsoft.com/office/drawing/2014/main" id="{2537C460-D63D-E80B-6807-EAD7CAAB1FDD}"/>
                  </a:ext>
                </a:extLst>
              </p:cNvPr>
              <p:cNvSpPr/>
              <p:nvPr/>
            </p:nvSpPr>
            <p:spPr bwMode="auto">
              <a:xfrm>
                <a:off x="10577257" y="5486867"/>
                <a:ext cx="1418272" cy="38698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kern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Run Command</a:t>
                </a:r>
              </a:p>
            </p:txBody>
          </p:sp>
        </p:grpSp>
        <p:sp>
          <p:nvSpPr>
            <p:cNvPr id="1458" name="TextBox 1457">
              <a:extLst>
                <a:ext uri="{FF2B5EF4-FFF2-40B4-BE49-F238E27FC236}">
                  <a16:creationId xmlns:a16="http://schemas.microsoft.com/office/drawing/2014/main" id="{FF7B69B5-BAA7-6500-056E-2552DA58AEB5}"/>
                </a:ext>
              </a:extLst>
            </p:cNvPr>
            <p:cNvSpPr txBox="1"/>
            <p:nvPr/>
          </p:nvSpPr>
          <p:spPr>
            <a:xfrm>
              <a:off x="9182789" y="14084566"/>
              <a:ext cx="1501470" cy="4154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Extensions are created using Local System account privileges of extension service</a:t>
              </a:r>
            </a:p>
          </p:txBody>
        </p:sp>
        <p:sp>
          <p:nvSpPr>
            <p:cNvPr id="1459" name="TextBox 1458">
              <a:extLst>
                <a:ext uri="{FF2B5EF4-FFF2-40B4-BE49-F238E27FC236}">
                  <a16:creationId xmlns:a16="http://schemas.microsoft.com/office/drawing/2014/main" id="{B6C961A4-4000-3E1D-29BC-70CA057F6A20}"/>
                </a:ext>
              </a:extLst>
            </p:cNvPr>
            <p:cNvSpPr txBox="1"/>
            <p:nvPr/>
          </p:nvSpPr>
          <p:spPr>
            <a:xfrm>
              <a:off x="9556171" y="12169845"/>
              <a:ext cx="1153020" cy="6309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Monitoring agent configuration and workspace tokens obtained with managed identity credentials</a:t>
              </a:r>
            </a:p>
          </p:txBody>
        </p:sp>
        <p:sp>
          <p:nvSpPr>
            <p:cNvPr id="1460" name="Flowchart: Connector 1459">
              <a:extLst>
                <a:ext uri="{FF2B5EF4-FFF2-40B4-BE49-F238E27FC236}">
                  <a16:creationId xmlns:a16="http://schemas.microsoft.com/office/drawing/2014/main" id="{348A8936-B89B-ABA0-128E-B2ED0DE8E8DE}"/>
                </a:ext>
              </a:extLst>
            </p:cNvPr>
            <p:cNvSpPr/>
            <p:nvPr/>
          </p:nvSpPr>
          <p:spPr bwMode="auto">
            <a:xfrm>
              <a:off x="10290497" y="12948212"/>
              <a:ext cx="234841" cy="234533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7</a:t>
              </a:r>
            </a:p>
          </p:txBody>
        </p:sp>
        <p:sp>
          <p:nvSpPr>
            <p:cNvPr id="1461" name="TextBox 1460">
              <a:extLst>
                <a:ext uri="{FF2B5EF4-FFF2-40B4-BE49-F238E27FC236}">
                  <a16:creationId xmlns:a16="http://schemas.microsoft.com/office/drawing/2014/main" id="{4BA56354-AA5F-EE7D-0C7C-4F496C3A0079}"/>
                </a:ext>
              </a:extLst>
            </p:cNvPr>
            <p:cNvSpPr txBox="1"/>
            <p:nvPr/>
          </p:nvSpPr>
          <p:spPr>
            <a:xfrm>
              <a:off x="5488988" y="14418832"/>
              <a:ext cx="329442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Hybrid agent extension applications local security group is created to authorize members to request Azure tokens through HIMDS service</a:t>
              </a:r>
            </a:p>
          </p:txBody>
        </p: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5790E034-B9FC-DFFF-174D-30634A5D6805}"/>
                </a:ext>
              </a:extLst>
            </p:cNvPr>
            <p:cNvGrpSpPr/>
            <p:nvPr/>
          </p:nvGrpSpPr>
          <p:grpSpPr>
            <a:xfrm>
              <a:off x="8675096" y="14457986"/>
              <a:ext cx="299017" cy="234533"/>
              <a:chOff x="6006210" y="4922629"/>
              <a:chExt cx="349284" cy="274320"/>
            </a:xfrm>
          </p:grpSpPr>
          <p:sp>
            <p:nvSpPr>
              <p:cNvPr id="1529" name="Flowchart: Connector 1528">
                <a:extLst>
                  <a:ext uri="{FF2B5EF4-FFF2-40B4-BE49-F238E27FC236}">
                    <a16:creationId xmlns:a16="http://schemas.microsoft.com/office/drawing/2014/main" id="{E5FF35DD-E2CE-31BA-DDA3-78D163A8BC32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30" name="TextBox 1529">
                <a:extLst>
                  <a:ext uri="{FF2B5EF4-FFF2-40B4-BE49-F238E27FC236}">
                    <a16:creationId xmlns:a16="http://schemas.microsoft.com/office/drawing/2014/main" id="{B850605B-EA9C-7F5F-CED4-FD6564F327A4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3f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21289907-7183-F1DA-9E22-A40915EAA914}"/>
                </a:ext>
              </a:extLst>
            </p:cNvPr>
            <p:cNvSpPr txBox="1"/>
            <p:nvPr/>
          </p:nvSpPr>
          <p:spPr>
            <a:xfrm>
              <a:off x="6164328" y="12113593"/>
              <a:ext cx="1501470" cy="4154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Arc-enabled server resource is created using service principal credentials </a:t>
              </a:r>
            </a:p>
          </p:txBody>
        </p:sp>
        <p:grpSp>
          <p:nvGrpSpPr>
            <p:cNvPr id="1464" name="Group 1463">
              <a:extLst>
                <a:ext uri="{FF2B5EF4-FFF2-40B4-BE49-F238E27FC236}">
                  <a16:creationId xmlns:a16="http://schemas.microsoft.com/office/drawing/2014/main" id="{F4C0B54A-E51F-D7E7-EB08-ED6AC8CEC87E}"/>
                </a:ext>
              </a:extLst>
            </p:cNvPr>
            <p:cNvGrpSpPr/>
            <p:nvPr/>
          </p:nvGrpSpPr>
          <p:grpSpPr>
            <a:xfrm>
              <a:off x="5909834" y="12209461"/>
              <a:ext cx="299017" cy="234533"/>
              <a:chOff x="6006210" y="4922629"/>
              <a:chExt cx="349284" cy="274320"/>
            </a:xfrm>
          </p:grpSpPr>
          <p:sp>
            <p:nvSpPr>
              <p:cNvPr id="1527" name="Flowchart: Connector 1526">
                <a:extLst>
                  <a:ext uri="{FF2B5EF4-FFF2-40B4-BE49-F238E27FC236}">
                    <a16:creationId xmlns:a16="http://schemas.microsoft.com/office/drawing/2014/main" id="{8242C962-F97F-B4A3-9AFB-3EE815B1B677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28" name="TextBox 1527">
                <a:extLst>
                  <a:ext uri="{FF2B5EF4-FFF2-40B4-BE49-F238E27FC236}">
                    <a16:creationId xmlns:a16="http://schemas.microsoft.com/office/drawing/2014/main" id="{9F71F55C-882A-0B02-3DDD-27ED94B94ED6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3a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9D91E471-E25D-0B5D-C735-7CAC0DC2FB5F}"/>
                </a:ext>
              </a:extLst>
            </p:cNvPr>
            <p:cNvSpPr txBox="1"/>
            <p:nvPr/>
          </p:nvSpPr>
          <p:spPr>
            <a:xfrm>
              <a:off x="8018367" y="11555666"/>
              <a:ext cx="1450700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 configuration updates are managed using Azure token obtained with managed identity credentials</a:t>
              </a:r>
            </a:p>
          </p:txBody>
        </p:sp>
        <p:sp>
          <p:nvSpPr>
            <p:cNvPr id="1466" name="TextBox 1465">
              <a:extLst>
                <a:ext uri="{FF2B5EF4-FFF2-40B4-BE49-F238E27FC236}">
                  <a16:creationId xmlns:a16="http://schemas.microsoft.com/office/drawing/2014/main" id="{AC3300F9-A204-F672-BE99-DB6FBAA60D96}"/>
                </a:ext>
              </a:extLst>
            </p:cNvPr>
            <p:cNvSpPr txBox="1"/>
            <p:nvPr/>
          </p:nvSpPr>
          <p:spPr>
            <a:xfrm>
              <a:off x="5583160" y="11569591"/>
              <a:ext cx="1683933" cy="4154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Extensions are managed using Azure token obtained with managed identity credentials</a:t>
              </a:r>
            </a:p>
          </p:txBody>
        </p:sp>
        <p:sp>
          <p:nvSpPr>
            <p:cNvPr id="1467" name="Rectangle: Rounded Corners 1466">
              <a:extLst>
                <a:ext uri="{FF2B5EF4-FFF2-40B4-BE49-F238E27FC236}">
                  <a16:creationId xmlns:a16="http://schemas.microsoft.com/office/drawing/2014/main" id="{669DFB41-5E73-A967-9688-517FCB43F8FB}"/>
                </a:ext>
              </a:extLst>
            </p:cNvPr>
            <p:cNvSpPr/>
            <p:nvPr/>
          </p:nvSpPr>
          <p:spPr bwMode="auto">
            <a:xfrm>
              <a:off x="5164565" y="11067467"/>
              <a:ext cx="1419226" cy="323068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Hybrid Compute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</a:p>
          </p:txBody>
        </p:sp>
        <p:sp>
          <p:nvSpPr>
            <p:cNvPr id="1468" name="Rectangle: Rounded Corners 1467">
              <a:extLst>
                <a:ext uri="{FF2B5EF4-FFF2-40B4-BE49-F238E27FC236}">
                  <a16:creationId xmlns:a16="http://schemas.microsoft.com/office/drawing/2014/main" id="{3A8380B1-4D46-A1CC-F8B2-EA6BE08D7D78}"/>
                </a:ext>
              </a:extLst>
            </p:cNvPr>
            <p:cNvSpPr/>
            <p:nvPr/>
          </p:nvSpPr>
          <p:spPr bwMode="auto">
            <a:xfrm>
              <a:off x="7017918" y="11067467"/>
              <a:ext cx="1419226" cy="323068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Guest Configuration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</a:p>
          </p:txBody>
        </p:sp>
        <p:sp>
          <p:nvSpPr>
            <p:cNvPr id="1469" name="Rectangle: Rounded Corners 1468">
              <a:extLst>
                <a:ext uri="{FF2B5EF4-FFF2-40B4-BE49-F238E27FC236}">
                  <a16:creationId xmlns:a16="http://schemas.microsoft.com/office/drawing/2014/main" id="{483F3D5A-5812-BB72-3A9D-82422FC2E3DD}"/>
                </a:ext>
              </a:extLst>
            </p:cNvPr>
            <p:cNvSpPr/>
            <p:nvPr/>
          </p:nvSpPr>
          <p:spPr bwMode="auto">
            <a:xfrm>
              <a:off x="8871271" y="11070815"/>
              <a:ext cx="1419226" cy="32306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Log Analytics Workspace</a:t>
              </a:r>
            </a:p>
          </p:txBody>
        </p:sp>
        <p:pic>
          <p:nvPicPr>
            <p:cNvPr id="1470" name="Graphic 1469" descr="Server icon">
              <a:extLst>
                <a:ext uri="{FF2B5EF4-FFF2-40B4-BE49-F238E27FC236}">
                  <a16:creationId xmlns:a16="http://schemas.microsoft.com/office/drawing/2014/main" id="{F6C99BE0-BBBB-6ABF-3470-A1D84F116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07110" y="14457986"/>
              <a:ext cx="313121" cy="312711"/>
            </a:xfrm>
            <a:prstGeom prst="rect">
              <a:avLst/>
            </a:prstGeom>
          </p:spPr>
        </p:pic>
        <p:pic>
          <p:nvPicPr>
            <p:cNvPr id="1471" name="Graphic 1470">
              <a:extLst>
                <a:ext uri="{FF2B5EF4-FFF2-40B4-BE49-F238E27FC236}">
                  <a16:creationId xmlns:a16="http://schemas.microsoft.com/office/drawing/2014/main" id="{8F2904FF-74FB-6D2D-13D4-7740FF9EE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15576" y="10758174"/>
              <a:ext cx="313121" cy="312711"/>
            </a:xfrm>
            <a:prstGeom prst="rect">
              <a:avLst/>
            </a:prstGeom>
          </p:spPr>
        </p:pic>
        <p:cxnSp>
          <p:nvCxnSpPr>
            <p:cNvPr id="1472" name="Straight Arrow Connector 1471">
              <a:extLst>
                <a:ext uri="{FF2B5EF4-FFF2-40B4-BE49-F238E27FC236}">
                  <a16:creationId xmlns:a16="http://schemas.microsoft.com/office/drawing/2014/main" id="{5B83A7F1-4282-2D4E-1B2D-B447D65C0898}"/>
                </a:ext>
              </a:extLst>
            </p:cNvPr>
            <p:cNvCxnSpPr>
              <a:cxnSpLocks/>
              <a:stCxn id="1531" idx="0"/>
              <a:endCxn id="1469" idx="2"/>
            </p:cNvCxnSpPr>
            <p:nvPr/>
          </p:nvCxnSpPr>
          <p:spPr>
            <a:xfrm flipH="1" flipV="1">
              <a:off x="9580884" y="11393882"/>
              <a:ext cx="308" cy="150293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73" name="Connector: Elbow 1472">
              <a:extLst>
                <a:ext uri="{FF2B5EF4-FFF2-40B4-BE49-F238E27FC236}">
                  <a16:creationId xmlns:a16="http://schemas.microsoft.com/office/drawing/2014/main" id="{2D08015E-193B-F851-58BD-4502D628A4D8}"/>
                </a:ext>
              </a:extLst>
            </p:cNvPr>
            <p:cNvCxnSpPr>
              <a:cxnSpLocks/>
              <a:stCxn id="1445" idx="0"/>
            </p:cNvCxnSpPr>
            <p:nvPr/>
          </p:nvCxnSpPr>
          <p:spPr>
            <a:xfrm rot="5400000" flipH="1" flipV="1">
              <a:off x="6369815" y="11552528"/>
              <a:ext cx="632641" cy="1560032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474" name="Flowchart: Connector 1473">
              <a:extLst>
                <a:ext uri="{FF2B5EF4-FFF2-40B4-BE49-F238E27FC236}">
                  <a16:creationId xmlns:a16="http://schemas.microsoft.com/office/drawing/2014/main" id="{D5E8B18B-6AB4-F681-9DD4-8735E7539B7E}"/>
                </a:ext>
              </a:extLst>
            </p:cNvPr>
            <p:cNvSpPr/>
            <p:nvPr/>
          </p:nvSpPr>
          <p:spPr bwMode="auto">
            <a:xfrm>
              <a:off x="7817728" y="11706775"/>
              <a:ext cx="234841" cy="234533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</a:t>
              </a:r>
            </a:p>
          </p:txBody>
        </p:sp>
        <p:cxnSp>
          <p:nvCxnSpPr>
            <p:cNvPr id="1475" name="Straight Arrow Connector 1474">
              <a:extLst>
                <a:ext uri="{FF2B5EF4-FFF2-40B4-BE49-F238E27FC236}">
                  <a16:creationId xmlns:a16="http://schemas.microsoft.com/office/drawing/2014/main" id="{2AB21772-604E-C7DB-9FED-57EA67FA1F96}"/>
                </a:ext>
              </a:extLst>
            </p:cNvPr>
            <p:cNvCxnSpPr>
              <a:cxnSpLocks/>
              <a:endCxn id="1468" idx="2"/>
            </p:cNvCxnSpPr>
            <p:nvPr/>
          </p:nvCxnSpPr>
          <p:spPr>
            <a:xfrm flipV="1">
              <a:off x="7718101" y="11390535"/>
              <a:ext cx="0" cy="125832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76" name="Straight Arrow Connector 1475">
              <a:extLst>
                <a:ext uri="{FF2B5EF4-FFF2-40B4-BE49-F238E27FC236}">
                  <a16:creationId xmlns:a16="http://schemas.microsoft.com/office/drawing/2014/main" id="{1C7FB3D4-A846-DFB0-39F5-A4A2D097D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6150" y="11390535"/>
              <a:ext cx="0" cy="629194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477" name="Flowchart: Connector 1476">
              <a:extLst>
                <a:ext uri="{FF2B5EF4-FFF2-40B4-BE49-F238E27FC236}">
                  <a16:creationId xmlns:a16="http://schemas.microsoft.com/office/drawing/2014/main" id="{2C0DD883-C9D7-2DFC-981F-43CDF50FB3E3}"/>
                </a:ext>
              </a:extLst>
            </p:cNvPr>
            <p:cNvSpPr/>
            <p:nvPr/>
          </p:nvSpPr>
          <p:spPr bwMode="auto">
            <a:xfrm>
              <a:off x="7165885" y="11706775"/>
              <a:ext cx="234841" cy="234533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</a:t>
              </a:r>
            </a:p>
          </p:txBody>
        </p:sp>
        <p:sp>
          <p:nvSpPr>
            <p:cNvPr id="1478" name="Rectangle: Rounded Corners 1477">
              <a:extLst>
                <a:ext uri="{FF2B5EF4-FFF2-40B4-BE49-F238E27FC236}">
                  <a16:creationId xmlns:a16="http://schemas.microsoft.com/office/drawing/2014/main" id="{D5C2EDFE-E9DD-DBDA-E8FB-20EDFD3BC908}"/>
                </a:ext>
              </a:extLst>
            </p:cNvPr>
            <p:cNvSpPr/>
            <p:nvPr/>
          </p:nvSpPr>
          <p:spPr bwMode="auto">
            <a:xfrm>
              <a:off x="4793462" y="9619494"/>
              <a:ext cx="5849278" cy="79750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 Entra ID</a:t>
              </a:r>
            </a:p>
          </p:txBody>
        </p:sp>
        <p:sp>
          <p:nvSpPr>
            <p:cNvPr id="1479" name="Rectangle: Rounded Corners 1478">
              <a:extLst>
                <a:ext uri="{FF2B5EF4-FFF2-40B4-BE49-F238E27FC236}">
                  <a16:creationId xmlns:a16="http://schemas.microsoft.com/office/drawing/2014/main" id="{D77090B3-8632-D965-9EDE-D88E18865888}"/>
                </a:ext>
              </a:extLst>
            </p:cNvPr>
            <p:cNvSpPr/>
            <p:nvPr/>
          </p:nvSpPr>
          <p:spPr bwMode="auto">
            <a:xfrm>
              <a:off x="5155135" y="9943984"/>
              <a:ext cx="1419226" cy="32306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Service Principal</a:t>
              </a:r>
            </a:p>
          </p:txBody>
        </p:sp>
        <p:sp>
          <p:nvSpPr>
            <p:cNvPr id="1480" name="Rectangle: Rounded Corners 1479">
              <a:extLst>
                <a:ext uri="{FF2B5EF4-FFF2-40B4-BE49-F238E27FC236}">
                  <a16:creationId xmlns:a16="http://schemas.microsoft.com/office/drawing/2014/main" id="{B0280F8F-D223-FB22-1D6E-C69A437C97A6}"/>
                </a:ext>
              </a:extLst>
            </p:cNvPr>
            <p:cNvSpPr/>
            <p:nvPr/>
          </p:nvSpPr>
          <p:spPr bwMode="auto">
            <a:xfrm>
              <a:off x="7008487" y="9943984"/>
              <a:ext cx="1419226" cy="32306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Managed Identity</a:t>
              </a:r>
            </a:p>
          </p:txBody>
        </p:sp>
        <p:sp>
          <p:nvSpPr>
            <p:cNvPr id="1481" name="Rectangle: Rounded Corners 1480">
              <a:extLst>
                <a:ext uri="{FF2B5EF4-FFF2-40B4-BE49-F238E27FC236}">
                  <a16:creationId xmlns:a16="http://schemas.microsoft.com/office/drawing/2014/main" id="{C352CE03-CB23-FC20-2D1C-19A1D5BA3578}"/>
                </a:ext>
              </a:extLst>
            </p:cNvPr>
            <p:cNvSpPr/>
            <p:nvPr/>
          </p:nvSpPr>
          <p:spPr bwMode="auto">
            <a:xfrm>
              <a:off x="8861840" y="9947331"/>
              <a:ext cx="1419226" cy="32306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Entra ID user</a:t>
              </a:r>
            </a:p>
          </p:txBody>
        </p:sp>
        <p:cxnSp>
          <p:nvCxnSpPr>
            <p:cNvPr id="1483" name="Connector: Elbow 1482">
              <a:extLst>
                <a:ext uri="{FF2B5EF4-FFF2-40B4-BE49-F238E27FC236}">
                  <a16:creationId xmlns:a16="http://schemas.microsoft.com/office/drawing/2014/main" id="{DBC8361B-47A8-58AF-5533-2D11DAF01BFB}"/>
                </a:ext>
              </a:extLst>
            </p:cNvPr>
            <p:cNvCxnSpPr>
              <a:cxnSpLocks/>
              <a:stCxn id="1467" idx="0"/>
              <a:endCxn id="1480" idx="2"/>
            </p:cNvCxnSpPr>
            <p:nvPr/>
          </p:nvCxnSpPr>
          <p:spPr>
            <a:xfrm rot="5400000" flipH="1" flipV="1">
              <a:off x="6395932" y="9745299"/>
              <a:ext cx="800416" cy="1843922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484" name="TextBox 1483">
              <a:extLst>
                <a:ext uri="{FF2B5EF4-FFF2-40B4-BE49-F238E27FC236}">
                  <a16:creationId xmlns:a16="http://schemas.microsoft.com/office/drawing/2014/main" id="{D8EBC6A0-0C7E-EE23-AD58-31299E45F914}"/>
                </a:ext>
              </a:extLst>
            </p:cNvPr>
            <p:cNvSpPr txBox="1"/>
            <p:nvPr/>
          </p:nvSpPr>
          <p:spPr>
            <a:xfrm>
              <a:off x="7935148" y="10419851"/>
              <a:ext cx="193962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Managed Identity is created in Azure AD enterprise applications </a:t>
              </a:r>
            </a:p>
          </p:txBody>
        </p:sp>
        <p:grpSp>
          <p:nvGrpSpPr>
            <p:cNvPr id="1485" name="Group 1484">
              <a:extLst>
                <a:ext uri="{FF2B5EF4-FFF2-40B4-BE49-F238E27FC236}">
                  <a16:creationId xmlns:a16="http://schemas.microsoft.com/office/drawing/2014/main" id="{96BBA624-95E5-E21A-BC39-5AF244D8B1C3}"/>
                </a:ext>
              </a:extLst>
            </p:cNvPr>
            <p:cNvGrpSpPr/>
            <p:nvPr/>
          </p:nvGrpSpPr>
          <p:grpSpPr>
            <a:xfrm>
              <a:off x="7758679" y="10457988"/>
              <a:ext cx="299017" cy="234533"/>
              <a:chOff x="6006210" y="4922629"/>
              <a:chExt cx="349284" cy="274320"/>
            </a:xfrm>
          </p:grpSpPr>
          <p:sp>
            <p:nvSpPr>
              <p:cNvPr id="1525" name="Flowchart: Connector 1524">
                <a:extLst>
                  <a:ext uri="{FF2B5EF4-FFF2-40B4-BE49-F238E27FC236}">
                    <a16:creationId xmlns:a16="http://schemas.microsoft.com/office/drawing/2014/main" id="{D8C5C336-D099-D370-7608-C7269BF0FD24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ADE7708C-45E3-4365-4F5A-441365806AEA}"/>
                  </a:ext>
                </a:extLst>
              </p:cNvPr>
              <p:cNvSpPr txBox="1"/>
              <p:nvPr/>
            </p:nvSpPr>
            <p:spPr>
              <a:xfrm>
                <a:off x="6006210" y="4935064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3b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cxnSp>
          <p:nvCxnSpPr>
            <p:cNvPr id="1486" name="Connector: Elbow 1485">
              <a:extLst>
                <a:ext uri="{FF2B5EF4-FFF2-40B4-BE49-F238E27FC236}">
                  <a16:creationId xmlns:a16="http://schemas.microsoft.com/office/drawing/2014/main" id="{E73E009F-F7BE-81F5-DEF9-D4A4A34DD7CC}"/>
                </a:ext>
              </a:extLst>
            </p:cNvPr>
            <p:cNvCxnSpPr>
              <a:cxnSpLocks/>
              <a:stCxn id="1444" idx="0"/>
            </p:cNvCxnSpPr>
            <p:nvPr/>
          </p:nvCxnSpPr>
          <p:spPr>
            <a:xfrm rot="5400000" flipH="1" flipV="1">
              <a:off x="3581920" y="11210196"/>
              <a:ext cx="2233005" cy="644330"/>
            </a:xfrm>
            <a:prstGeom prst="bentConnector3">
              <a:avLst>
                <a:gd name="adj1" fmla="val 30399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487" name="Group 1486">
              <a:extLst>
                <a:ext uri="{FF2B5EF4-FFF2-40B4-BE49-F238E27FC236}">
                  <a16:creationId xmlns:a16="http://schemas.microsoft.com/office/drawing/2014/main" id="{24363177-2A8D-84F4-E7DE-0C535C4237E2}"/>
                </a:ext>
              </a:extLst>
            </p:cNvPr>
            <p:cNvGrpSpPr/>
            <p:nvPr/>
          </p:nvGrpSpPr>
          <p:grpSpPr>
            <a:xfrm>
              <a:off x="235500" y="9780776"/>
              <a:ext cx="1161280" cy="776406"/>
              <a:chOff x="87694" y="863579"/>
              <a:chExt cx="1356501" cy="908119"/>
            </a:xfrm>
          </p:grpSpPr>
          <p:pic>
            <p:nvPicPr>
              <p:cNvPr id="1523" name="Graphic 1522" descr="User">
                <a:extLst>
                  <a:ext uri="{FF2B5EF4-FFF2-40B4-BE49-F238E27FC236}">
                    <a16:creationId xmlns:a16="http://schemas.microsoft.com/office/drawing/2014/main" id="{5AA05558-8C98-C7BF-5B5E-9E67875C6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0454" y="863579"/>
                <a:ext cx="550979" cy="550979"/>
              </a:xfrm>
              <a:prstGeom prst="rect">
                <a:avLst/>
              </a:prstGeom>
            </p:spPr>
          </p:pic>
          <p:sp>
            <p:nvSpPr>
              <p:cNvPr id="1524" name="TextBox 1523">
                <a:extLst>
                  <a:ext uri="{FF2B5EF4-FFF2-40B4-BE49-F238E27FC236}">
                    <a16:creationId xmlns:a16="http://schemas.microsoft.com/office/drawing/2014/main" id="{0F6151F3-055F-F40A-C5EE-63F0E60964EF}"/>
                  </a:ext>
                </a:extLst>
              </p:cNvPr>
              <p:cNvSpPr txBox="1"/>
              <p:nvPr/>
            </p:nvSpPr>
            <p:spPr>
              <a:xfrm>
                <a:off x="87694" y="1375710"/>
                <a:ext cx="1356501" cy="39598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ITOps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administrator</a:t>
                </a:r>
              </a:p>
            </p:txBody>
          </p:sp>
        </p:grpSp>
        <p:cxnSp>
          <p:nvCxnSpPr>
            <p:cNvPr id="1488" name="Connector: Elbow 1487">
              <a:extLst>
                <a:ext uri="{FF2B5EF4-FFF2-40B4-BE49-F238E27FC236}">
                  <a16:creationId xmlns:a16="http://schemas.microsoft.com/office/drawing/2014/main" id="{8A06DC42-D0A2-3BD5-DFF1-80F6501A295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66431" y="11626721"/>
              <a:ext cx="1259513" cy="787142"/>
            </a:xfrm>
            <a:prstGeom prst="bentConnector3">
              <a:avLst>
                <a:gd name="adj1" fmla="val 48621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89" name="Straight Arrow Connector 1488">
              <a:extLst>
                <a:ext uri="{FF2B5EF4-FFF2-40B4-BE49-F238E27FC236}">
                  <a16:creationId xmlns:a16="http://schemas.microsoft.com/office/drawing/2014/main" id="{5B44320D-7F48-7D64-0179-53509DFE29AD}"/>
                </a:ext>
              </a:extLst>
            </p:cNvPr>
            <p:cNvCxnSpPr>
              <a:cxnSpLocks/>
              <a:stCxn id="1523" idx="3"/>
              <a:endCxn id="1478" idx="1"/>
            </p:cNvCxnSpPr>
            <p:nvPr/>
          </p:nvCxnSpPr>
          <p:spPr>
            <a:xfrm>
              <a:off x="1051981" y="10016309"/>
              <a:ext cx="3741481" cy="193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490" name="Connector: Elbow 1489">
              <a:extLst>
                <a:ext uri="{FF2B5EF4-FFF2-40B4-BE49-F238E27FC236}">
                  <a16:creationId xmlns:a16="http://schemas.microsoft.com/office/drawing/2014/main" id="{8DB24F3E-655F-230C-F696-46D5AE8982F8}"/>
                </a:ext>
              </a:extLst>
            </p:cNvPr>
            <p:cNvCxnSpPr>
              <a:cxnSpLocks/>
              <a:stCxn id="1524" idx="2"/>
            </p:cNvCxnSpPr>
            <p:nvPr/>
          </p:nvCxnSpPr>
          <p:spPr>
            <a:xfrm rot="16200000" flipH="1">
              <a:off x="2557960" y="8815362"/>
              <a:ext cx="503111" cy="3986750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491" name="TextBox 1490">
              <a:extLst>
                <a:ext uri="{FF2B5EF4-FFF2-40B4-BE49-F238E27FC236}">
                  <a16:creationId xmlns:a16="http://schemas.microsoft.com/office/drawing/2014/main" id="{7D4898A0-BD38-92A9-7A4A-2D90CCBB11C3}"/>
                </a:ext>
              </a:extLst>
            </p:cNvPr>
            <p:cNvSpPr txBox="1"/>
            <p:nvPr/>
          </p:nvSpPr>
          <p:spPr>
            <a:xfrm>
              <a:off x="1379341" y="9732927"/>
              <a:ext cx="3414121" cy="2000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Create service principal and a short-lived client secret with Azure admin</a:t>
              </a:r>
            </a:p>
          </p:txBody>
        </p:sp>
        <p:sp>
          <p:nvSpPr>
            <p:cNvPr id="1492" name="TextBox 1491">
              <a:extLst>
                <a:ext uri="{FF2B5EF4-FFF2-40B4-BE49-F238E27FC236}">
                  <a16:creationId xmlns:a16="http://schemas.microsoft.com/office/drawing/2014/main" id="{979F24CA-F071-329A-9FBB-42DC744D98D1}"/>
                </a:ext>
              </a:extLst>
            </p:cNvPr>
            <p:cNvSpPr txBox="1"/>
            <p:nvPr/>
          </p:nvSpPr>
          <p:spPr>
            <a:xfrm>
              <a:off x="1866781" y="10411625"/>
              <a:ext cx="2708985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Grant “Azure Connected Machine Onboarding” role to service principal for least privileged access</a:t>
              </a:r>
            </a:p>
          </p:txBody>
        </p:sp>
        <p:sp>
          <p:nvSpPr>
            <p:cNvPr id="1493" name="TextBox 1492">
              <a:extLst>
                <a:ext uri="{FF2B5EF4-FFF2-40B4-BE49-F238E27FC236}">
                  <a16:creationId xmlns:a16="http://schemas.microsoft.com/office/drawing/2014/main" id="{FF2CA690-E80D-6DA0-6C3B-0FB1CA045961}"/>
                </a:ext>
              </a:extLst>
            </p:cNvPr>
            <p:cNvSpPr txBox="1"/>
            <p:nvPr/>
          </p:nvSpPr>
          <p:spPr>
            <a:xfrm>
              <a:off x="1825591" y="10722117"/>
              <a:ext cx="2862175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Grant “Azure Connected Machine Resource Administrator” role to server admin for least privileged access</a:t>
              </a:r>
            </a:p>
          </p:txBody>
        </p:sp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26D1DF84-91A7-5497-74C0-B817216BD677}"/>
                </a:ext>
              </a:extLst>
            </p:cNvPr>
            <p:cNvGrpSpPr/>
            <p:nvPr/>
          </p:nvGrpSpPr>
          <p:grpSpPr>
            <a:xfrm>
              <a:off x="1009534" y="9722976"/>
              <a:ext cx="299017" cy="234533"/>
              <a:chOff x="6006210" y="4922629"/>
              <a:chExt cx="349284" cy="274320"/>
            </a:xfrm>
          </p:grpSpPr>
          <p:sp>
            <p:nvSpPr>
              <p:cNvPr id="1521" name="Flowchart: Connector 1520">
                <a:extLst>
                  <a:ext uri="{FF2B5EF4-FFF2-40B4-BE49-F238E27FC236}">
                    <a16:creationId xmlns:a16="http://schemas.microsoft.com/office/drawing/2014/main" id="{2488FE19-E738-A498-1BBF-55428083614E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22" name="TextBox 1521">
                <a:extLst>
                  <a:ext uri="{FF2B5EF4-FFF2-40B4-BE49-F238E27FC236}">
                    <a16:creationId xmlns:a16="http://schemas.microsoft.com/office/drawing/2014/main" id="{685732F3-07D5-58AB-69BC-4001CB55BF40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1a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95" name="Group 1494">
              <a:extLst>
                <a:ext uri="{FF2B5EF4-FFF2-40B4-BE49-F238E27FC236}">
                  <a16:creationId xmlns:a16="http://schemas.microsoft.com/office/drawing/2014/main" id="{DA8EB988-1E28-37A7-EDD3-AFEF1A513644}"/>
                </a:ext>
              </a:extLst>
            </p:cNvPr>
            <p:cNvGrpSpPr/>
            <p:nvPr/>
          </p:nvGrpSpPr>
          <p:grpSpPr>
            <a:xfrm>
              <a:off x="1582111" y="10448247"/>
              <a:ext cx="299017" cy="234533"/>
              <a:chOff x="6006210" y="4922629"/>
              <a:chExt cx="349284" cy="274320"/>
            </a:xfrm>
          </p:grpSpPr>
          <p:sp>
            <p:nvSpPr>
              <p:cNvPr id="1519" name="Flowchart: Connector 1518">
                <a:extLst>
                  <a:ext uri="{FF2B5EF4-FFF2-40B4-BE49-F238E27FC236}">
                    <a16:creationId xmlns:a16="http://schemas.microsoft.com/office/drawing/2014/main" id="{CBBD56BA-E583-D17B-56DC-C7A8BD269795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BEA9ECCF-A072-9526-BC0E-7D113D7A32E0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1b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96" name="Group 1495">
              <a:extLst>
                <a:ext uri="{FF2B5EF4-FFF2-40B4-BE49-F238E27FC236}">
                  <a16:creationId xmlns:a16="http://schemas.microsoft.com/office/drawing/2014/main" id="{5842E6FE-99C2-4B45-451B-CC3386E6DDB5}"/>
                </a:ext>
              </a:extLst>
            </p:cNvPr>
            <p:cNvGrpSpPr/>
            <p:nvPr/>
          </p:nvGrpSpPr>
          <p:grpSpPr>
            <a:xfrm>
              <a:off x="1582111" y="10772259"/>
              <a:ext cx="299017" cy="234533"/>
              <a:chOff x="6006210" y="4922629"/>
              <a:chExt cx="349284" cy="274320"/>
            </a:xfrm>
          </p:grpSpPr>
          <p:sp>
            <p:nvSpPr>
              <p:cNvPr id="1517" name="Flowchart: Connector 1516">
                <a:extLst>
                  <a:ext uri="{FF2B5EF4-FFF2-40B4-BE49-F238E27FC236}">
                    <a16:creationId xmlns:a16="http://schemas.microsoft.com/office/drawing/2014/main" id="{F0AC52F9-4427-EF2C-8275-A676D2782C79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18" name="TextBox 1517">
                <a:extLst>
                  <a:ext uri="{FF2B5EF4-FFF2-40B4-BE49-F238E27FC236}">
                    <a16:creationId xmlns:a16="http://schemas.microsoft.com/office/drawing/2014/main" id="{D32EBC82-5B97-C473-FA52-F9BE17F5A5BE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1c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1497" name="Graphic 1496" descr="User">
              <a:extLst>
                <a:ext uri="{FF2B5EF4-FFF2-40B4-BE49-F238E27FC236}">
                  <a16:creationId xmlns:a16="http://schemas.microsoft.com/office/drawing/2014/main" id="{1675E42C-2FA1-9036-8FFA-9D643713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297" y="12266357"/>
              <a:ext cx="471685" cy="471066"/>
            </a:xfrm>
            <a:prstGeom prst="rect">
              <a:avLst/>
            </a:prstGeom>
          </p:spPr>
        </p:pic>
        <p:sp>
          <p:nvSpPr>
            <p:cNvPr id="1498" name="TextBox 1497">
              <a:extLst>
                <a:ext uri="{FF2B5EF4-FFF2-40B4-BE49-F238E27FC236}">
                  <a16:creationId xmlns:a16="http://schemas.microsoft.com/office/drawing/2014/main" id="{ED8C31DB-0E37-AAF0-EA6B-7B31BB347106}"/>
                </a:ext>
              </a:extLst>
            </p:cNvPr>
            <p:cNvSpPr txBox="1"/>
            <p:nvPr/>
          </p:nvSpPr>
          <p:spPr>
            <a:xfrm>
              <a:off x="235500" y="12704211"/>
              <a:ext cx="116128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ITOps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Server administrator</a:t>
              </a:r>
            </a:p>
          </p:txBody>
        </p:sp>
        <p:cxnSp>
          <p:nvCxnSpPr>
            <p:cNvPr id="1499" name="Connector: Elbow 1498">
              <a:extLst>
                <a:ext uri="{FF2B5EF4-FFF2-40B4-BE49-F238E27FC236}">
                  <a16:creationId xmlns:a16="http://schemas.microsoft.com/office/drawing/2014/main" id="{9E439FD7-AB3C-0031-4407-893D0ECB97E8}"/>
                </a:ext>
              </a:extLst>
            </p:cNvPr>
            <p:cNvCxnSpPr>
              <a:cxnSpLocks/>
              <a:stCxn id="1497" idx="0"/>
            </p:cNvCxnSpPr>
            <p:nvPr/>
          </p:nvCxnSpPr>
          <p:spPr>
            <a:xfrm rot="5400000" flipH="1" flipV="1">
              <a:off x="2290634" y="9754099"/>
              <a:ext cx="1037764" cy="3986753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9E27637D-7C8B-938B-1A1A-B2C18E76733F}"/>
                </a:ext>
              </a:extLst>
            </p:cNvPr>
            <p:cNvSpPr txBox="1"/>
            <p:nvPr/>
          </p:nvSpPr>
          <p:spPr>
            <a:xfrm>
              <a:off x="1087543" y="13158039"/>
              <a:ext cx="194334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Using RDP/SSH or automation tooling login to server with local admin rights</a:t>
              </a:r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24F34EDD-19CB-AE75-F048-92921486ED55}"/>
                </a:ext>
              </a:extLst>
            </p:cNvPr>
            <p:cNvSpPr txBox="1"/>
            <p:nvPr/>
          </p:nvSpPr>
          <p:spPr>
            <a:xfrm>
              <a:off x="1072427" y="13570096"/>
              <a:ext cx="2157915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Run server onboarding script by providing service principal and client secret</a:t>
              </a:r>
            </a:p>
          </p:txBody>
        </p:sp>
        <p:sp>
          <p:nvSpPr>
            <p:cNvPr id="1502" name="TextBox 1501">
              <a:extLst>
                <a:ext uri="{FF2B5EF4-FFF2-40B4-BE49-F238E27FC236}">
                  <a16:creationId xmlns:a16="http://schemas.microsoft.com/office/drawing/2014/main" id="{3C2B1335-B37F-E3BD-1008-E63F9A3C1FB4}"/>
                </a:ext>
              </a:extLst>
            </p:cNvPr>
            <p:cNvSpPr txBox="1"/>
            <p:nvPr/>
          </p:nvSpPr>
          <p:spPr>
            <a:xfrm>
              <a:off x="1139415" y="14104532"/>
              <a:ext cx="1774588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Managed Identity credentials are stored in local storage using ACL</a:t>
              </a:r>
            </a:p>
          </p:txBody>
        </p:sp>
        <p:sp>
          <p:nvSpPr>
            <p:cNvPr id="1503" name="TextBox 1502">
              <a:extLst>
                <a:ext uri="{FF2B5EF4-FFF2-40B4-BE49-F238E27FC236}">
                  <a16:creationId xmlns:a16="http://schemas.microsoft.com/office/drawing/2014/main" id="{7F1DF6B1-BB75-A6AF-790E-1827FD35C11A}"/>
                </a:ext>
              </a:extLst>
            </p:cNvPr>
            <p:cNvSpPr txBox="1"/>
            <p:nvPr/>
          </p:nvSpPr>
          <p:spPr>
            <a:xfrm>
              <a:off x="1823475" y="11303332"/>
              <a:ext cx="2879889" cy="20005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Login to Azure portal and generate server onboarding script</a:t>
              </a:r>
            </a:p>
          </p:txBody>
        </p:sp>
        <p:grpSp>
          <p:nvGrpSpPr>
            <p:cNvPr id="1504" name="Group 1503">
              <a:extLst>
                <a:ext uri="{FF2B5EF4-FFF2-40B4-BE49-F238E27FC236}">
                  <a16:creationId xmlns:a16="http://schemas.microsoft.com/office/drawing/2014/main" id="{F8D42F39-1777-875D-9379-D94F768981BC}"/>
                </a:ext>
              </a:extLst>
            </p:cNvPr>
            <p:cNvGrpSpPr/>
            <p:nvPr/>
          </p:nvGrpSpPr>
          <p:grpSpPr>
            <a:xfrm>
              <a:off x="1582111" y="11289166"/>
              <a:ext cx="299017" cy="234533"/>
              <a:chOff x="6006210" y="4922629"/>
              <a:chExt cx="349284" cy="274320"/>
            </a:xfrm>
          </p:grpSpPr>
          <p:sp>
            <p:nvSpPr>
              <p:cNvPr id="1515" name="Flowchart: Connector 1514">
                <a:extLst>
                  <a:ext uri="{FF2B5EF4-FFF2-40B4-BE49-F238E27FC236}">
                    <a16:creationId xmlns:a16="http://schemas.microsoft.com/office/drawing/2014/main" id="{990055E4-5E9E-13BC-3BA7-35637F739343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62884A10-5ABC-CF5A-CA3C-5787BF3A5B00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2a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cxnSp>
          <p:nvCxnSpPr>
            <p:cNvPr id="1505" name="Connector: Elbow 1504">
              <a:extLst>
                <a:ext uri="{FF2B5EF4-FFF2-40B4-BE49-F238E27FC236}">
                  <a16:creationId xmlns:a16="http://schemas.microsoft.com/office/drawing/2014/main" id="{8967152C-9397-6FC7-F13C-4068A2358D8C}"/>
                </a:ext>
              </a:extLst>
            </p:cNvPr>
            <p:cNvCxnSpPr>
              <a:cxnSpLocks/>
              <a:stCxn id="1498" idx="2"/>
            </p:cNvCxnSpPr>
            <p:nvPr/>
          </p:nvCxnSpPr>
          <p:spPr>
            <a:xfrm rot="16200000" flipH="1">
              <a:off x="1564963" y="12293942"/>
              <a:ext cx="923493" cy="2421138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506" name="Group 1505">
              <a:extLst>
                <a:ext uri="{FF2B5EF4-FFF2-40B4-BE49-F238E27FC236}">
                  <a16:creationId xmlns:a16="http://schemas.microsoft.com/office/drawing/2014/main" id="{04CE9890-FD99-2F24-4D69-FD3E0FF98CD1}"/>
                </a:ext>
              </a:extLst>
            </p:cNvPr>
            <p:cNvGrpSpPr/>
            <p:nvPr/>
          </p:nvGrpSpPr>
          <p:grpSpPr>
            <a:xfrm>
              <a:off x="882273" y="13194661"/>
              <a:ext cx="299017" cy="234533"/>
              <a:chOff x="6006210" y="4922629"/>
              <a:chExt cx="349284" cy="274320"/>
            </a:xfrm>
          </p:grpSpPr>
          <p:sp>
            <p:nvSpPr>
              <p:cNvPr id="1513" name="Flowchart: Connector 1512">
                <a:extLst>
                  <a:ext uri="{FF2B5EF4-FFF2-40B4-BE49-F238E27FC236}">
                    <a16:creationId xmlns:a16="http://schemas.microsoft.com/office/drawing/2014/main" id="{3F0E9F16-E71E-518D-2116-5CC50B7C615C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14" name="TextBox 1513">
                <a:extLst>
                  <a:ext uri="{FF2B5EF4-FFF2-40B4-BE49-F238E27FC236}">
                    <a16:creationId xmlns:a16="http://schemas.microsoft.com/office/drawing/2014/main" id="{501DE300-50EC-615A-48E9-AB33FD1610D7}"/>
                  </a:ext>
                </a:extLst>
              </p:cNvPr>
              <p:cNvSpPr txBox="1"/>
              <p:nvPr/>
            </p:nvSpPr>
            <p:spPr>
              <a:xfrm>
                <a:off x="6006210" y="4935064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2b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507" name="Group 1506">
              <a:extLst>
                <a:ext uri="{FF2B5EF4-FFF2-40B4-BE49-F238E27FC236}">
                  <a16:creationId xmlns:a16="http://schemas.microsoft.com/office/drawing/2014/main" id="{0A1A75A8-AEDA-C6D6-0B8D-B2F1E1DCB54E}"/>
                </a:ext>
              </a:extLst>
            </p:cNvPr>
            <p:cNvGrpSpPr/>
            <p:nvPr/>
          </p:nvGrpSpPr>
          <p:grpSpPr>
            <a:xfrm>
              <a:off x="880750" y="13629246"/>
              <a:ext cx="299017" cy="234533"/>
              <a:chOff x="6006210" y="4922629"/>
              <a:chExt cx="349284" cy="274320"/>
            </a:xfrm>
          </p:grpSpPr>
          <p:sp>
            <p:nvSpPr>
              <p:cNvPr id="1511" name="Flowchart: Connector 1510">
                <a:extLst>
                  <a:ext uri="{FF2B5EF4-FFF2-40B4-BE49-F238E27FC236}">
                    <a16:creationId xmlns:a16="http://schemas.microsoft.com/office/drawing/2014/main" id="{F90E0088-B8D9-3FC9-9A9E-D13F960AA22A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12" name="TextBox 1511">
                <a:extLst>
                  <a:ext uri="{FF2B5EF4-FFF2-40B4-BE49-F238E27FC236}">
                    <a16:creationId xmlns:a16="http://schemas.microsoft.com/office/drawing/2014/main" id="{D6BACD56-42E1-5FBF-15DC-2E26EE5EDC7A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2c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508" name="Group 1507">
              <a:extLst>
                <a:ext uri="{FF2B5EF4-FFF2-40B4-BE49-F238E27FC236}">
                  <a16:creationId xmlns:a16="http://schemas.microsoft.com/office/drawing/2014/main" id="{572FE020-1D78-7BCD-C768-7BFEE1E03441}"/>
                </a:ext>
              </a:extLst>
            </p:cNvPr>
            <p:cNvGrpSpPr/>
            <p:nvPr/>
          </p:nvGrpSpPr>
          <p:grpSpPr>
            <a:xfrm>
              <a:off x="879523" y="14141154"/>
              <a:ext cx="299017" cy="234533"/>
              <a:chOff x="6006210" y="4922629"/>
              <a:chExt cx="349284" cy="274320"/>
            </a:xfrm>
          </p:grpSpPr>
          <p:sp>
            <p:nvSpPr>
              <p:cNvPr id="1509" name="Flowchart: Connector 1508">
                <a:extLst>
                  <a:ext uri="{FF2B5EF4-FFF2-40B4-BE49-F238E27FC236}">
                    <a16:creationId xmlns:a16="http://schemas.microsoft.com/office/drawing/2014/main" id="{156A36F2-4ECF-4F7A-5B25-C3DEAE1DAF86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510" name="TextBox 1509">
                <a:extLst>
                  <a:ext uri="{FF2B5EF4-FFF2-40B4-BE49-F238E27FC236}">
                    <a16:creationId xmlns:a16="http://schemas.microsoft.com/office/drawing/2014/main" id="{4A001C4E-163A-93A0-A1F8-FFE728089E36}"/>
                  </a:ext>
                </a:extLst>
              </p:cNvPr>
              <p:cNvSpPr txBox="1"/>
              <p:nvPr/>
            </p:nvSpPr>
            <p:spPr>
              <a:xfrm>
                <a:off x="6006210" y="4935063"/>
                <a:ext cx="349284" cy="2339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3c</a:t>
                </a: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pic>
        <p:nvPicPr>
          <p:cNvPr id="1721" name="Graphic 1720">
            <a:extLst>
              <a:ext uri="{FF2B5EF4-FFF2-40B4-BE49-F238E27FC236}">
                <a16:creationId xmlns:a16="http://schemas.microsoft.com/office/drawing/2014/main" id="{7B912B88-98FA-B0FB-9898-83C195500F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70815" y="4273865"/>
            <a:ext cx="365760" cy="365760"/>
          </a:xfrm>
          <a:prstGeom prst="rect">
            <a:avLst/>
          </a:prstGeom>
        </p:spPr>
      </p:pic>
      <p:pic>
        <p:nvPicPr>
          <p:cNvPr id="1723" name="Graphic 1722">
            <a:extLst>
              <a:ext uri="{FF2B5EF4-FFF2-40B4-BE49-F238E27FC236}">
                <a16:creationId xmlns:a16="http://schemas.microsoft.com/office/drawing/2014/main" id="{00213384-8475-4026-879C-24246D0180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46606" y="9752207"/>
            <a:ext cx="320040" cy="320040"/>
          </a:xfrm>
          <a:prstGeom prst="rect">
            <a:avLst/>
          </a:prstGeom>
        </p:spPr>
      </p:pic>
      <p:pic>
        <p:nvPicPr>
          <p:cNvPr id="1726" name="Graphic 1725">
            <a:extLst>
              <a:ext uri="{FF2B5EF4-FFF2-40B4-BE49-F238E27FC236}">
                <a16:creationId xmlns:a16="http://schemas.microsoft.com/office/drawing/2014/main" id="{3ED65E52-D8FA-A40B-BE92-47999A5E36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22340" y="10293087"/>
            <a:ext cx="274320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E632C-23B4-2961-02E2-46EE2CE539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06979" y="3122187"/>
            <a:ext cx="10203291" cy="5166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2AC1E-965C-9DB4-D42F-B4815C3EC7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66593" y="9752207"/>
            <a:ext cx="10185213" cy="5166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C18354-254C-7B77-80A0-FE2DBEA71809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910E864-A3CC-2782-608F-FAE26F42DD1B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C6BDC322-364D-E57D-028F-DCBE5D666DCE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4243C074-3DBD-9B32-8917-B023BDBFEE5B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</a:t>
                  </a:r>
                  <a:r>
                    <a:rPr kumimoji="0" lang="en-US" sz="3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Azure </a:t>
                  </a:r>
                  <a:r>
                    <a:rPr kumimoji="0" 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Arc-enabled servers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243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3C77C21C-43C3-1BEA-7E02-407A675C4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0" name="Graphic 239">
                <a:extLst>
                  <a:ext uri="{FF2B5EF4-FFF2-40B4-BE49-F238E27FC236}">
                    <a16:creationId xmlns:a16="http://schemas.microsoft.com/office/drawing/2014/main" id="{3FF3FA1B-7BE7-3BC3-A79E-354FD3E7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241" name="Graphic 240">
                <a:extLst>
                  <a:ext uri="{FF2B5EF4-FFF2-40B4-BE49-F238E27FC236}">
                    <a16:creationId xmlns:a16="http://schemas.microsoft.com/office/drawing/2014/main" id="{8E9986A8-6EA9-CFD5-655B-9D2C29D02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4C9E77C-0D2B-3A1C-8ECB-9791F239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50B67-F7DB-E5CD-2479-51EBA57B9EE4}"/>
              </a:ext>
            </a:extLst>
          </p:cNvPr>
          <p:cNvGrpSpPr/>
          <p:nvPr/>
        </p:nvGrpSpPr>
        <p:grpSpPr>
          <a:xfrm>
            <a:off x="235500" y="15478515"/>
            <a:ext cx="32447400" cy="944649"/>
            <a:chOff x="235500" y="14912461"/>
            <a:chExt cx="32447400" cy="94464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0076358-9B14-3820-91CC-F5018A07CE65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v1.9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6" name="Picture 5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63324B94-B717-BBCC-1CB0-13173A8C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CBD43-6125-9F98-4848-73E258B2982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5294" y="3122187"/>
            <a:ext cx="10192603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0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734</Words>
  <Application>Microsoft Office PowerPoint</Application>
  <PresentationFormat>Custom</PresentationFormat>
  <Paragraphs>130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Segoe UI</vt:lpstr>
      <vt:lpstr>Segoe UI Semibold</vt:lpstr>
      <vt:lpstr>Segoe UI Semibold (Headings)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2024-10-03T23:48:36Z</dcterms:created>
  <dcterms:modified xsi:type="dcterms:W3CDTF">2025-03-25T12:49:36Z</dcterms:modified>
</cp:coreProperties>
</file>